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78" r:id="rId4"/>
    <p:sldId id="279" r:id="rId5"/>
    <p:sldId id="280" r:id="rId6"/>
    <p:sldId id="258" r:id="rId7"/>
    <p:sldId id="259" r:id="rId8"/>
    <p:sldId id="262" r:id="rId9"/>
    <p:sldId id="260" r:id="rId10"/>
    <p:sldId id="261" r:id="rId11"/>
    <p:sldId id="263" r:id="rId12"/>
    <p:sldId id="264" r:id="rId13"/>
    <p:sldId id="265" r:id="rId14"/>
    <p:sldId id="266" r:id="rId15"/>
    <p:sldId id="267" r:id="rId16"/>
    <p:sldId id="268" r:id="rId17"/>
    <p:sldId id="269" r:id="rId18"/>
    <p:sldId id="270" r:id="rId19"/>
    <p:sldId id="271" r:id="rId20"/>
    <p:sldId id="272" r:id="rId21"/>
    <p:sldId id="277" r:id="rId22"/>
    <p:sldId id="273" r:id="rId23"/>
    <p:sldId id="276" r:id="rId24"/>
    <p:sldId id="274" r:id="rId25"/>
    <p:sldId id="275"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a:srgbClr val="66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1" d="100"/>
          <a:sy n="81" d="100"/>
        </p:scale>
        <p:origin x="1498" y="53"/>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DF79F0AE-CA56-4EBF-A21B-93EE0AF2131D}" type="datetimeFigureOut">
              <a:rPr lang="en-US" smtClean="0"/>
              <a:t>15/07/2023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3A5E3E-FFA0-4C95-AA25-7D1210D1D017}" type="slidenum">
              <a:rPr lang="en-US" smtClean="0"/>
              <a:t>‹#›</a:t>
            </a:fld>
            <a:endParaRPr lang="en-US"/>
          </a:p>
        </p:txBody>
      </p:sp>
    </p:spTree>
    <p:extLst>
      <p:ext uri="{BB962C8B-B14F-4D97-AF65-F5344CB8AC3E}">
        <p14:creationId xmlns:p14="http://schemas.microsoft.com/office/powerpoint/2010/main" val="33303001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F79F0AE-CA56-4EBF-A21B-93EE0AF2131D}" type="datetimeFigureOut">
              <a:rPr lang="en-US" smtClean="0"/>
              <a:t>15/07/2023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3A5E3E-FFA0-4C95-AA25-7D1210D1D017}" type="slidenum">
              <a:rPr lang="en-US" smtClean="0"/>
              <a:t>‹#›</a:t>
            </a:fld>
            <a:endParaRPr lang="en-US"/>
          </a:p>
        </p:txBody>
      </p:sp>
    </p:spTree>
    <p:extLst>
      <p:ext uri="{BB962C8B-B14F-4D97-AF65-F5344CB8AC3E}">
        <p14:creationId xmlns:p14="http://schemas.microsoft.com/office/powerpoint/2010/main" val="4906744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F79F0AE-CA56-4EBF-A21B-93EE0AF2131D}" type="datetimeFigureOut">
              <a:rPr lang="en-US" smtClean="0"/>
              <a:t>15/07/2023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3A5E3E-FFA0-4C95-AA25-7D1210D1D017}" type="slidenum">
              <a:rPr lang="en-US" smtClean="0"/>
              <a:t>‹#›</a:t>
            </a:fld>
            <a:endParaRPr lang="en-US"/>
          </a:p>
        </p:txBody>
      </p:sp>
    </p:spTree>
    <p:extLst>
      <p:ext uri="{BB962C8B-B14F-4D97-AF65-F5344CB8AC3E}">
        <p14:creationId xmlns:p14="http://schemas.microsoft.com/office/powerpoint/2010/main" val="23897159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F79F0AE-CA56-4EBF-A21B-93EE0AF2131D}" type="datetimeFigureOut">
              <a:rPr lang="en-US" smtClean="0"/>
              <a:t>15/07/2023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43A5E3E-FFA0-4C95-AA25-7D1210D1D017}" type="slidenum">
              <a:rPr lang="en-US" smtClean="0"/>
              <a:t>‹#›</a:t>
            </a:fld>
            <a:endParaRPr lang="en-US"/>
          </a:p>
        </p:txBody>
      </p:sp>
    </p:spTree>
    <p:extLst>
      <p:ext uri="{BB962C8B-B14F-4D97-AF65-F5344CB8AC3E}">
        <p14:creationId xmlns:p14="http://schemas.microsoft.com/office/powerpoint/2010/main" val="2977379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F79F0AE-CA56-4EBF-A21B-93EE0AF2131D}" type="datetimeFigureOut">
              <a:rPr lang="en-US" smtClean="0"/>
              <a:t>15/07/2023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43A5E3E-FFA0-4C95-AA25-7D1210D1D017}" type="slidenum">
              <a:rPr lang="en-US" smtClean="0"/>
              <a:t>‹#›</a:t>
            </a:fld>
            <a:endParaRPr lang="en-US"/>
          </a:p>
        </p:txBody>
      </p:sp>
    </p:spTree>
    <p:extLst>
      <p:ext uri="{BB962C8B-B14F-4D97-AF65-F5344CB8AC3E}">
        <p14:creationId xmlns:p14="http://schemas.microsoft.com/office/powerpoint/2010/main" val="34982916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F79F0AE-CA56-4EBF-A21B-93EE0AF2131D}" type="datetimeFigureOut">
              <a:rPr lang="en-US" smtClean="0"/>
              <a:t>15/07/2023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43A5E3E-FFA0-4C95-AA25-7D1210D1D017}" type="slidenum">
              <a:rPr lang="en-US" smtClean="0"/>
              <a:t>‹#›</a:t>
            </a:fld>
            <a:endParaRPr lang="en-US"/>
          </a:p>
        </p:txBody>
      </p:sp>
    </p:spTree>
    <p:extLst>
      <p:ext uri="{BB962C8B-B14F-4D97-AF65-F5344CB8AC3E}">
        <p14:creationId xmlns:p14="http://schemas.microsoft.com/office/powerpoint/2010/main" val="39650727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79F0AE-CA56-4EBF-A21B-93EE0AF2131D}" type="datetimeFigureOut">
              <a:rPr lang="en-US" smtClean="0"/>
              <a:t>15/07/2023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43A5E3E-FFA0-4C95-AA25-7D1210D1D017}" type="slidenum">
              <a:rPr lang="en-US" smtClean="0"/>
              <a:t>‹#›</a:t>
            </a:fld>
            <a:endParaRPr lang="en-US"/>
          </a:p>
        </p:txBody>
      </p:sp>
    </p:spTree>
    <p:extLst>
      <p:ext uri="{BB962C8B-B14F-4D97-AF65-F5344CB8AC3E}">
        <p14:creationId xmlns:p14="http://schemas.microsoft.com/office/powerpoint/2010/main" val="1758306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F79F0AE-CA56-4EBF-A21B-93EE0AF2131D}" type="datetimeFigureOut">
              <a:rPr lang="en-US" smtClean="0"/>
              <a:t>15/07/2023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43A5E3E-FFA0-4C95-AA25-7D1210D1D017}" type="slidenum">
              <a:rPr lang="en-US" smtClean="0"/>
              <a:t>‹#›</a:t>
            </a:fld>
            <a:endParaRPr lang="en-US"/>
          </a:p>
        </p:txBody>
      </p:sp>
    </p:spTree>
    <p:extLst>
      <p:ext uri="{BB962C8B-B14F-4D97-AF65-F5344CB8AC3E}">
        <p14:creationId xmlns:p14="http://schemas.microsoft.com/office/powerpoint/2010/main" val="13471156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F79F0AE-CA56-4EBF-A21B-93EE0AF2131D}" type="datetimeFigureOut">
              <a:rPr lang="en-US" smtClean="0"/>
              <a:t>15/07/2023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43A5E3E-FFA0-4C95-AA25-7D1210D1D017}" type="slidenum">
              <a:rPr lang="en-US" smtClean="0"/>
              <a:t>‹#›</a:t>
            </a:fld>
            <a:endParaRPr lang="en-US"/>
          </a:p>
        </p:txBody>
      </p:sp>
    </p:spTree>
    <p:extLst>
      <p:ext uri="{BB962C8B-B14F-4D97-AF65-F5344CB8AC3E}">
        <p14:creationId xmlns:p14="http://schemas.microsoft.com/office/powerpoint/2010/main" val="524257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F79F0AE-CA56-4EBF-A21B-93EE0AF2131D}" type="datetimeFigureOut">
              <a:rPr lang="en-US" smtClean="0"/>
              <a:t>15/07/2023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3A5E3E-FFA0-4C95-AA25-7D1210D1D017}" type="slidenum">
              <a:rPr lang="en-US" smtClean="0"/>
              <a:t>‹#›</a:t>
            </a:fld>
            <a:endParaRPr lang="en-US"/>
          </a:p>
        </p:txBody>
      </p:sp>
    </p:spTree>
    <p:extLst>
      <p:ext uri="{BB962C8B-B14F-4D97-AF65-F5344CB8AC3E}">
        <p14:creationId xmlns:p14="http://schemas.microsoft.com/office/powerpoint/2010/main" val="15452776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F79F0AE-CA56-4EBF-A21B-93EE0AF2131D}" type="datetimeFigureOut">
              <a:rPr lang="en-US" smtClean="0"/>
              <a:t>15/07/2023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3A5E3E-FFA0-4C95-AA25-7D1210D1D017}" type="slidenum">
              <a:rPr lang="en-US" smtClean="0"/>
              <a:t>‹#›</a:t>
            </a:fld>
            <a:endParaRPr lang="en-US"/>
          </a:p>
        </p:txBody>
      </p:sp>
    </p:spTree>
    <p:extLst>
      <p:ext uri="{BB962C8B-B14F-4D97-AF65-F5344CB8AC3E}">
        <p14:creationId xmlns:p14="http://schemas.microsoft.com/office/powerpoint/2010/main" val="32073966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F79F0AE-CA56-4EBF-A21B-93EE0AF2131D}" type="datetimeFigureOut">
              <a:rPr lang="en-US" smtClean="0"/>
              <a:t>15/07/2023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3A5E3E-FFA0-4C95-AA25-7D1210D1D017}" type="slidenum">
              <a:rPr lang="en-US" smtClean="0"/>
              <a:t>‹#›</a:t>
            </a:fld>
            <a:endParaRPr lang="en-US"/>
          </a:p>
        </p:txBody>
      </p:sp>
    </p:spTree>
    <p:extLst>
      <p:ext uri="{BB962C8B-B14F-4D97-AF65-F5344CB8AC3E}">
        <p14:creationId xmlns:p14="http://schemas.microsoft.com/office/powerpoint/2010/main" val="29183541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2130425"/>
            <a:ext cx="7772400" cy="1470025"/>
          </a:xfrm>
        </p:spPr>
        <p:txBody>
          <a:bodyPr>
            <a:normAutofit fontScale="90000"/>
          </a:bodyPr>
          <a:lstStyle/>
          <a:p>
            <a:pPr marL="0" marR="0">
              <a:lnSpc>
                <a:spcPct val="115000"/>
              </a:lnSpc>
              <a:spcBef>
                <a:spcPts val="0"/>
              </a:spcBef>
              <a:spcAft>
                <a:spcPts val="1000"/>
              </a:spcAft>
            </a:pPr>
            <a:br>
              <a:rPr lang="en-US" b="1" dirty="0">
                <a:solidFill>
                  <a:srgbClr val="0070C0"/>
                </a:solidFill>
                <a:effectLst/>
                <a:highlight>
                  <a:srgbClr val="FFFF00"/>
                </a:highlight>
                <a:latin typeface="Verdana"/>
                <a:ea typeface="Calibri"/>
                <a:cs typeface="Times New Roman"/>
              </a:rPr>
            </a:br>
            <a:br>
              <a:rPr lang="en-US" b="1" dirty="0">
                <a:solidFill>
                  <a:srgbClr val="0070C0"/>
                </a:solidFill>
                <a:highlight>
                  <a:srgbClr val="FFFF00"/>
                </a:highlight>
                <a:latin typeface="Verdana"/>
                <a:ea typeface="Calibri"/>
                <a:cs typeface="Times New Roman"/>
              </a:rPr>
            </a:br>
            <a:br>
              <a:rPr lang="en-US" b="1" dirty="0">
                <a:solidFill>
                  <a:srgbClr val="0070C0"/>
                </a:solidFill>
                <a:highlight>
                  <a:srgbClr val="FFFF00"/>
                </a:highlight>
                <a:latin typeface="Verdana"/>
                <a:ea typeface="Calibri"/>
                <a:cs typeface="Times New Roman"/>
              </a:rPr>
            </a:br>
            <a:r>
              <a:rPr lang="en-US" b="1" dirty="0">
                <a:solidFill>
                  <a:srgbClr val="0070C0"/>
                </a:solidFill>
                <a:effectLst/>
                <a:highlight>
                  <a:srgbClr val="FFFF00"/>
                </a:highlight>
                <a:latin typeface="Verdana"/>
                <a:ea typeface="Calibri"/>
                <a:cs typeface="Times New Roman"/>
              </a:rPr>
              <a:t>LIC</a:t>
            </a:r>
            <a:br>
              <a:rPr lang="en-US" sz="1800" dirty="0">
                <a:ea typeface="Calibri"/>
                <a:cs typeface="Times New Roman"/>
              </a:rPr>
            </a:br>
            <a:r>
              <a:rPr lang="en-US" sz="1800" dirty="0">
                <a:ea typeface="Calibri"/>
                <a:cs typeface="Times New Roman"/>
              </a:rPr>
              <a:t>         </a:t>
            </a:r>
            <a:r>
              <a:rPr lang="en-US" sz="4000" b="1" dirty="0">
                <a:solidFill>
                  <a:schemeClr val="accent1"/>
                </a:solidFill>
                <a:latin typeface="Verdana" pitchFamily="34" charset="0"/>
                <a:ea typeface="Verdana" pitchFamily="34" charset="0"/>
                <a:cs typeface="Verdana" pitchFamily="34" charset="0"/>
              </a:rPr>
              <a:t>Life Insurance Corporation </a:t>
            </a:r>
            <a:br>
              <a:rPr lang="en-US" sz="4000" b="1" dirty="0">
                <a:solidFill>
                  <a:schemeClr val="accent1"/>
                </a:solidFill>
                <a:latin typeface="Verdana" pitchFamily="34" charset="0"/>
                <a:ea typeface="Verdana" pitchFamily="34" charset="0"/>
                <a:cs typeface="Verdana" pitchFamily="34" charset="0"/>
              </a:rPr>
            </a:br>
            <a:r>
              <a:rPr lang="en-US" sz="4000" b="1" dirty="0">
                <a:solidFill>
                  <a:schemeClr val="accent1"/>
                </a:solidFill>
                <a:latin typeface="Verdana" pitchFamily="34" charset="0"/>
                <a:ea typeface="Verdana" pitchFamily="34" charset="0"/>
                <a:cs typeface="Verdana" pitchFamily="34" charset="0"/>
              </a:rPr>
              <a:t>   of India offers a need based Child Plan</a:t>
            </a:r>
            <a:br>
              <a:rPr lang="en-US" sz="4000" b="1" dirty="0">
                <a:solidFill>
                  <a:schemeClr val="accent1"/>
                </a:solidFill>
                <a:latin typeface="Verdana" pitchFamily="34" charset="0"/>
                <a:ea typeface="Verdana" pitchFamily="34" charset="0"/>
                <a:cs typeface="Verdana" pitchFamily="34" charset="0"/>
              </a:rPr>
            </a:br>
            <a:r>
              <a:rPr lang="en-US" sz="4000" b="1" dirty="0">
                <a:solidFill>
                  <a:schemeClr val="accent1"/>
                </a:solidFill>
                <a:latin typeface="Verdana" pitchFamily="34" charset="0"/>
                <a:ea typeface="Verdana" pitchFamily="34" charset="0"/>
                <a:cs typeface="Verdana" pitchFamily="34" charset="0"/>
              </a:rPr>
              <a:t>named </a:t>
            </a:r>
            <a:br>
              <a:rPr lang="en-US" sz="4000" dirty="0">
                <a:solidFill>
                  <a:schemeClr val="accent1"/>
                </a:solidFill>
                <a:latin typeface="Verdana" pitchFamily="34" charset="0"/>
                <a:ea typeface="Verdana" pitchFamily="34" charset="0"/>
                <a:cs typeface="Verdana" pitchFamily="34" charset="0"/>
              </a:rPr>
            </a:br>
            <a:r>
              <a:rPr lang="en-US" sz="4000" dirty="0">
                <a:latin typeface="Verdana" pitchFamily="34" charset="0"/>
                <a:ea typeface="Verdana" pitchFamily="34" charset="0"/>
                <a:cs typeface="Verdana" pitchFamily="34" charset="0"/>
              </a:rPr>
              <a:t> </a:t>
            </a:r>
            <a:r>
              <a:rPr lang="en-US" b="1" dirty="0">
                <a:solidFill>
                  <a:srgbClr val="FF0066"/>
                </a:solidFill>
                <a:latin typeface="Verdana" pitchFamily="34" charset="0"/>
                <a:ea typeface="Verdana" pitchFamily="34" charset="0"/>
                <a:cs typeface="Verdana" pitchFamily="34" charset="0"/>
              </a:rPr>
              <a:t>J E </a:t>
            </a:r>
            <a:r>
              <a:rPr lang="en-US" b="1" dirty="0" err="1">
                <a:solidFill>
                  <a:srgbClr val="FF0066"/>
                </a:solidFill>
                <a:latin typeface="Verdana" pitchFamily="34" charset="0"/>
                <a:ea typeface="Verdana" pitchFamily="34" charset="0"/>
                <a:cs typeface="Verdana" pitchFamily="34" charset="0"/>
              </a:rPr>
              <a:t>E</a:t>
            </a:r>
            <a:r>
              <a:rPr lang="en-US" b="1" dirty="0">
                <a:solidFill>
                  <a:srgbClr val="FF0066"/>
                </a:solidFill>
                <a:latin typeface="Verdana" pitchFamily="34" charset="0"/>
                <a:ea typeface="Verdana" pitchFamily="34" charset="0"/>
                <a:cs typeface="Verdana" pitchFamily="34" charset="0"/>
              </a:rPr>
              <a:t> V A N   L A K S H Y A</a:t>
            </a:r>
            <a:br>
              <a:rPr lang="en-US" b="1" dirty="0">
                <a:solidFill>
                  <a:srgbClr val="FF0066"/>
                </a:solidFill>
                <a:latin typeface="Verdana" pitchFamily="34" charset="0"/>
                <a:ea typeface="Verdana" pitchFamily="34" charset="0"/>
                <a:cs typeface="Verdana" pitchFamily="34" charset="0"/>
              </a:rPr>
            </a:br>
            <a:br>
              <a:rPr lang="en-US" sz="4000" dirty="0"/>
            </a:br>
            <a:br>
              <a:rPr lang="en-US" dirty="0"/>
            </a:br>
            <a:br>
              <a:rPr lang="en-US" dirty="0"/>
            </a:br>
            <a:endParaRPr lang="en-US" dirty="0"/>
          </a:p>
        </p:txBody>
      </p:sp>
    </p:spTree>
    <p:extLst>
      <p:ext uri="{BB962C8B-B14F-4D97-AF65-F5344CB8AC3E}">
        <p14:creationId xmlns:p14="http://schemas.microsoft.com/office/powerpoint/2010/main" val="28556008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2130425"/>
            <a:ext cx="7772400" cy="1470025"/>
          </a:xfrm>
        </p:spPr>
        <p:txBody>
          <a:bodyPr>
            <a:normAutofit fontScale="90000"/>
          </a:bodyPr>
          <a:lstStyle/>
          <a:p>
            <a:r>
              <a:rPr lang="en-US" dirty="0">
                <a:solidFill>
                  <a:srgbClr val="C00000"/>
                </a:solidFill>
                <a:latin typeface="Verdana" pitchFamily="34" charset="0"/>
                <a:ea typeface="Verdana" pitchFamily="34" charset="0"/>
                <a:cs typeface="Verdana" pitchFamily="34" charset="0"/>
              </a:rPr>
              <a:t>  </a:t>
            </a:r>
            <a:r>
              <a:rPr lang="en-US" sz="4000" dirty="0" err="1">
                <a:solidFill>
                  <a:srgbClr val="C00000"/>
                </a:solidFill>
                <a:latin typeface="Verdana" pitchFamily="34" charset="0"/>
                <a:ea typeface="Verdana" pitchFamily="34" charset="0"/>
                <a:cs typeface="Verdana" pitchFamily="34" charset="0"/>
              </a:rPr>
              <a:t>Jeevan</a:t>
            </a:r>
            <a:r>
              <a:rPr lang="en-US" sz="4000" dirty="0">
                <a:solidFill>
                  <a:srgbClr val="C00000"/>
                </a:solidFill>
                <a:latin typeface="Verdana" pitchFamily="34" charset="0"/>
                <a:ea typeface="Verdana" pitchFamily="34" charset="0"/>
                <a:cs typeface="Verdana" pitchFamily="34" charset="0"/>
              </a:rPr>
              <a:t> </a:t>
            </a:r>
            <a:r>
              <a:rPr lang="en-US" sz="4000" dirty="0" err="1">
                <a:solidFill>
                  <a:srgbClr val="C00000"/>
                </a:solidFill>
                <a:latin typeface="Verdana" pitchFamily="34" charset="0"/>
                <a:ea typeface="Verdana" pitchFamily="34" charset="0"/>
                <a:cs typeface="Verdana" pitchFamily="34" charset="0"/>
              </a:rPr>
              <a:t>Lakshya</a:t>
            </a:r>
            <a:r>
              <a:rPr lang="en-US" sz="4000" dirty="0">
                <a:solidFill>
                  <a:srgbClr val="C00000"/>
                </a:solidFill>
                <a:latin typeface="Verdana" pitchFamily="34" charset="0"/>
                <a:ea typeface="Verdana" pitchFamily="34" charset="0"/>
                <a:cs typeface="Verdana" pitchFamily="34" charset="0"/>
              </a:rPr>
              <a:t> is NOT a Unit linked plan, but participating in the profits </a:t>
            </a:r>
            <a:br>
              <a:rPr lang="en-US" sz="4000" dirty="0">
                <a:solidFill>
                  <a:srgbClr val="C00000"/>
                </a:solidFill>
                <a:latin typeface="Verdana" pitchFamily="34" charset="0"/>
                <a:ea typeface="Verdana" pitchFamily="34" charset="0"/>
                <a:cs typeface="Verdana" pitchFamily="34" charset="0"/>
              </a:rPr>
            </a:br>
            <a:r>
              <a:rPr lang="en-US" sz="4000" dirty="0">
                <a:solidFill>
                  <a:srgbClr val="C00000"/>
                </a:solidFill>
                <a:latin typeface="Verdana" pitchFamily="34" charset="0"/>
                <a:ea typeface="Verdana" pitchFamily="34" charset="0"/>
                <a:cs typeface="Verdana" pitchFamily="34" charset="0"/>
              </a:rPr>
              <a:t>of the Corporation (LIC).</a:t>
            </a:r>
          </a:p>
        </p:txBody>
      </p:sp>
    </p:spTree>
    <p:extLst>
      <p:ext uri="{BB962C8B-B14F-4D97-AF65-F5344CB8AC3E}">
        <p14:creationId xmlns:p14="http://schemas.microsoft.com/office/powerpoint/2010/main" val="1856196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2130425"/>
            <a:ext cx="7772400" cy="1470025"/>
          </a:xfrm>
        </p:spPr>
        <p:txBody>
          <a:bodyPr>
            <a:noAutofit/>
          </a:bodyPr>
          <a:lstStyle/>
          <a:p>
            <a:r>
              <a:rPr lang="en-US" sz="3600" dirty="0" err="1">
                <a:solidFill>
                  <a:srgbClr val="FF0066"/>
                </a:solidFill>
                <a:latin typeface="Verdana" pitchFamily="34" charset="0"/>
                <a:ea typeface="Verdana" pitchFamily="34" charset="0"/>
                <a:cs typeface="Verdana" pitchFamily="34" charset="0"/>
              </a:rPr>
              <a:t>Jeevan</a:t>
            </a:r>
            <a:r>
              <a:rPr lang="en-US" sz="3600" dirty="0">
                <a:solidFill>
                  <a:srgbClr val="FF0066"/>
                </a:solidFill>
                <a:latin typeface="Verdana" pitchFamily="34" charset="0"/>
                <a:ea typeface="Verdana" pitchFamily="34" charset="0"/>
                <a:cs typeface="Verdana" pitchFamily="34" charset="0"/>
              </a:rPr>
              <a:t> </a:t>
            </a:r>
            <a:r>
              <a:rPr lang="en-US" sz="3600" dirty="0" err="1">
                <a:solidFill>
                  <a:srgbClr val="FF0066"/>
                </a:solidFill>
                <a:latin typeface="Verdana" pitchFamily="34" charset="0"/>
                <a:ea typeface="Verdana" pitchFamily="34" charset="0"/>
                <a:cs typeface="Verdana" pitchFamily="34" charset="0"/>
              </a:rPr>
              <a:t>Lakshya</a:t>
            </a:r>
            <a:r>
              <a:rPr lang="en-US" sz="3600" dirty="0">
                <a:solidFill>
                  <a:srgbClr val="FF0066"/>
                </a:solidFill>
                <a:latin typeface="Verdana" pitchFamily="34" charset="0"/>
                <a:ea typeface="Verdana" pitchFamily="34" charset="0"/>
                <a:cs typeface="Verdana" pitchFamily="34" charset="0"/>
              </a:rPr>
              <a:t> plan is a MUST for every family with children</a:t>
            </a:r>
            <a:br>
              <a:rPr lang="en-US" sz="3600" dirty="0">
                <a:solidFill>
                  <a:srgbClr val="FF0066"/>
                </a:solidFill>
                <a:latin typeface="Verdana" pitchFamily="34" charset="0"/>
                <a:ea typeface="Verdana" pitchFamily="34" charset="0"/>
                <a:cs typeface="Verdana" pitchFamily="34" charset="0"/>
              </a:rPr>
            </a:br>
            <a:r>
              <a:rPr lang="en-US" sz="3600" dirty="0">
                <a:solidFill>
                  <a:srgbClr val="FF0066"/>
                </a:solidFill>
                <a:latin typeface="Verdana" pitchFamily="34" charset="0"/>
                <a:ea typeface="Verdana" pitchFamily="34" charset="0"/>
                <a:cs typeface="Verdana" pitchFamily="34" charset="0"/>
              </a:rPr>
              <a:t>aged between 0 and 10.</a:t>
            </a:r>
          </a:p>
        </p:txBody>
      </p:sp>
    </p:spTree>
    <p:extLst>
      <p:ext uri="{BB962C8B-B14F-4D97-AF65-F5344CB8AC3E}">
        <p14:creationId xmlns:p14="http://schemas.microsoft.com/office/powerpoint/2010/main" val="10079372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2130425"/>
            <a:ext cx="7772400" cy="1470025"/>
          </a:xfrm>
        </p:spPr>
        <p:txBody>
          <a:bodyPr>
            <a:noAutofit/>
          </a:bodyPr>
          <a:lstStyle/>
          <a:p>
            <a:br>
              <a:rPr lang="en-US" sz="3200" dirty="0">
                <a:latin typeface="Verdana" pitchFamily="34" charset="0"/>
                <a:ea typeface="Verdana" pitchFamily="34" charset="0"/>
                <a:cs typeface="Verdana" pitchFamily="34" charset="0"/>
              </a:rPr>
            </a:br>
            <a:r>
              <a:rPr lang="en-US" sz="3200" dirty="0">
                <a:latin typeface="Verdana" pitchFamily="34" charset="0"/>
                <a:ea typeface="Verdana" pitchFamily="34" charset="0"/>
                <a:cs typeface="Verdana" pitchFamily="34" charset="0"/>
              </a:rPr>
              <a:t>We are seeing in many families where children’s education gets disrupted because of the bread winner’s sudden demise resulting in loss of income. </a:t>
            </a:r>
            <a:br>
              <a:rPr lang="en-US" sz="3200" dirty="0">
                <a:latin typeface="Verdana" pitchFamily="34" charset="0"/>
                <a:ea typeface="Verdana" pitchFamily="34" charset="0"/>
                <a:cs typeface="Verdana" pitchFamily="34" charset="0"/>
              </a:rPr>
            </a:br>
            <a:br>
              <a:rPr lang="en-US" sz="3200" dirty="0">
                <a:latin typeface="Verdana" pitchFamily="34" charset="0"/>
                <a:ea typeface="Verdana" pitchFamily="34" charset="0"/>
                <a:cs typeface="Verdana" pitchFamily="34" charset="0"/>
              </a:rPr>
            </a:br>
            <a:r>
              <a:rPr lang="en-US" sz="3200" dirty="0">
                <a:latin typeface="Verdana" pitchFamily="34" charset="0"/>
                <a:ea typeface="Verdana" pitchFamily="34" charset="0"/>
                <a:cs typeface="Verdana" pitchFamily="34" charset="0"/>
              </a:rPr>
              <a:t>The survivor (mostly the wife) will not be able to bear the education expenses of his son or daughter which forces her to send his child for any job, which is pathetic.</a:t>
            </a:r>
          </a:p>
        </p:txBody>
      </p:sp>
    </p:spTree>
    <p:extLst>
      <p:ext uri="{BB962C8B-B14F-4D97-AF65-F5344CB8AC3E}">
        <p14:creationId xmlns:p14="http://schemas.microsoft.com/office/powerpoint/2010/main" val="41484479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2130425"/>
            <a:ext cx="7772400" cy="1470025"/>
          </a:xfrm>
        </p:spPr>
        <p:txBody>
          <a:bodyPr>
            <a:noAutofit/>
          </a:bodyPr>
          <a:lstStyle/>
          <a:p>
            <a:r>
              <a:rPr lang="en-US" sz="3600" dirty="0" err="1">
                <a:solidFill>
                  <a:srgbClr val="FF0066"/>
                </a:solidFill>
                <a:latin typeface="Verdana" pitchFamily="34" charset="0"/>
                <a:ea typeface="Verdana" pitchFamily="34" charset="0"/>
                <a:cs typeface="Verdana" pitchFamily="34" charset="0"/>
              </a:rPr>
              <a:t>Jeevan</a:t>
            </a:r>
            <a:r>
              <a:rPr lang="en-US" sz="3600" dirty="0">
                <a:solidFill>
                  <a:srgbClr val="FF0066"/>
                </a:solidFill>
                <a:latin typeface="Verdana" pitchFamily="34" charset="0"/>
                <a:ea typeface="Verdana" pitchFamily="34" charset="0"/>
                <a:cs typeface="Verdana" pitchFamily="34" charset="0"/>
              </a:rPr>
              <a:t> </a:t>
            </a:r>
            <a:r>
              <a:rPr lang="en-US" sz="3600" dirty="0" err="1">
                <a:solidFill>
                  <a:srgbClr val="FF0066"/>
                </a:solidFill>
                <a:latin typeface="Verdana" pitchFamily="34" charset="0"/>
                <a:ea typeface="Verdana" pitchFamily="34" charset="0"/>
                <a:cs typeface="Verdana" pitchFamily="34" charset="0"/>
              </a:rPr>
              <a:t>Lakshya</a:t>
            </a:r>
            <a:r>
              <a:rPr lang="en-US" sz="3600" dirty="0">
                <a:solidFill>
                  <a:srgbClr val="FF0066"/>
                </a:solidFill>
                <a:latin typeface="Verdana" pitchFamily="34" charset="0"/>
                <a:ea typeface="Verdana" pitchFamily="34" charset="0"/>
                <a:cs typeface="Verdana" pitchFamily="34" charset="0"/>
              </a:rPr>
              <a:t> policy will compensate the loss of income so that children’s education can be continued smoothly.</a:t>
            </a:r>
          </a:p>
        </p:txBody>
      </p:sp>
    </p:spTree>
    <p:extLst>
      <p:ext uri="{BB962C8B-B14F-4D97-AF65-F5344CB8AC3E}">
        <p14:creationId xmlns:p14="http://schemas.microsoft.com/office/powerpoint/2010/main" val="2798851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2130425"/>
            <a:ext cx="7772400" cy="1470025"/>
          </a:xfrm>
        </p:spPr>
        <p:txBody>
          <a:bodyPr>
            <a:normAutofit fontScale="90000"/>
          </a:bodyPr>
          <a:lstStyle/>
          <a:p>
            <a:r>
              <a:rPr lang="en-US" sz="4000" dirty="0" err="1">
                <a:solidFill>
                  <a:srgbClr val="6600CC"/>
                </a:solidFill>
                <a:latin typeface="Verdana" pitchFamily="34" charset="0"/>
                <a:ea typeface="Verdana" pitchFamily="34" charset="0"/>
                <a:cs typeface="Verdana" pitchFamily="34" charset="0"/>
              </a:rPr>
              <a:t>Jeevan</a:t>
            </a:r>
            <a:r>
              <a:rPr lang="en-US" sz="4000" dirty="0">
                <a:solidFill>
                  <a:srgbClr val="6600CC"/>
                </a:solidFill>
                <a:latin typeface="Verdana" pitchFamily="34" charset="0"/>
                <a:ea typeface="Verdana" pitchFamily="34" charset="0"/>
                <a:cs typeface="Verdana" pitchFamily="34" charset="0"/>
              </a:rPr>
              <a:t> </a:t>
            </a:r>
            <a:r>
              <a:rPr lang="en-US" sz="4000" dirty="0" err="1">
                <a:solidFill>
                  <a:srgbClr val="6600CC"/>
                </a:solidFill>
                <a:latin typeface="Verdana" pitchFamily="34" charset="0"/>
                <a:ea typeface="Verdana" pitchFamily="34" charset="0"/>
                <a:cs typeface="Verdana" pitchFamily="34" charset="0"/>
              </a:rPr>
              <a:t>Lakshya</a:t>
            </a:r>
            <a:r>
              <a:rPr lang="en-US" sz="4000" dirty="0">
                <a:solidFill>
                  <a:srgbClr val="6600CC"/>
                </a:solidFill>
                <a:latin typeface="Verdana" pitchFamily="34" charset="0"/>
                <a:ea typeface="Verdana" pitchFamily="34" charset="0"/>
                <a:cs typeface="Verdana" pitchFamily="34" charset="0"/>
              </a:rPr>
              <a:t> provides </a:t>
            </a:r>
            <a:br>
              <a:rPr lang="en-US" sz="4000" dirty="0">
                <a:solidFill>
                  <a:srgbClr val="6600CC"/>
                </a:solidFill>
                <a:latin typeface="Verdana" pitchFamily="34" charset="0"/>
                <a:ea typeface="Verdana" pitchFamily="34" charset="0"/>
                <a:cs typeface="Verdana" pitchFamily="34" charset="0"/>
              </a:rPr>
            </a:br>
            <a:r>
              <a:rPr lang="en-US" sz="4000" dirty="0">
                <a:solidFill>
                  <a:srgbClr val="6600CC"/>
                </a:solidFill>
                <a:latin typeface="Verdana" pitchFamily="34" charset="0"/>
                <a:ea typeface="Verdana" pitchFamily="34" charset="0"/>
                <a:cs typeface="Verdana" pitchFamily="34" charset="0"/>
              </a:rPr>
              <a:t>Annual Income Benefit that </a:t>
            </a:r>
            <a:br>
              <a:rPr lang="en-US" sz="4000" dirty="0">
                <a:solidFill>
                  <a:srgbClr val="6600CC"/>
                </a:solidFill>
                <a:latin typeface="Verdana" pitchFamily="34" charset="0"/>
                <a:ea typeface="Verdana" pitchFamily="34" charset="0"/>
                <a:cs typeface="Verdana" pitchFamily="34" charset="0"/>
              </a:rPr>
            </a:br>
            <a:r>
              <a:rPr lang="en-US" sz="4000" dirty="0">
                <a:solidFill>
                  <a:srgbClr val="6600CC"/>
                </a:solidFill>
                <a:latin typeface="Verdana" pitchFamily="34" charset="0"/>
                <a:ea typeface="Verdana" pitchFamily="34" charset="0"/>
                <a:cs typeface="Verdana" pitchFamily="34" charset="0"/>
              </a:rPr>
              <a:t>may help to </a:t>
            </a:r>
            <a:r>
              <a:rPr lang="en-US" sz="4000" dirty="0" err="1">
                <a:solidFill>
                  <a:srgbClr val="6600CC"/>
                </a:solidFill>
                <a:latin typeface="Verdana" pitchFamily="34" charset="0"/>
                <a:ea typeface="Verdana" pitchFamily="34" charset="0"/>
                <a:cs typeface="Verdana" pitchFamily="34" charset="0"/>
              </a:rPr>
              <a:t>fulfull</a:t>
            </a:r>
            <a:r>
              <a:rPr lang="en-US" sz="4000" dirty="0">
                <a:solidFill>
                  <a:srgbClr val="6600CC"/>
                </a:solidFill>
                <a:latin typeface="Verdana" pitchFamily="34" charset="0"/>
                <a:ea typeface="Verdana" pitchFamily="34" charset="0"/>
                <a:cs typeface="Verdana" pitchFamily="34" charset="0"/>
              </a:rPr>
              <a:t> the needs </a:t>
            </a:r>
            <a:br>
              <a:rPr lang="en-US" sz="4000" dirty="0">
                <a:solidFill>
                  <a:srgbClr val="6600CC"/>
                </a:solidFill>
                <a:latin typeface="Verdana" pitchFamily="34" charset="0"/>
                <a:ea typeface="Verdana" pitchFamily="34" charset="0"/>
                <a:cs typeface="Verdana" pitchFamily="34" charset="0"/>
              </a:rPr>
            </a:br>
            <a:r>
              <a:rPr lang="en-US" sz="4000" dirty="0">
                <a:solidFill>
                  <a:srgbClr val="6600CC"/>
                </a:solidFill>
                <a:latin typeface="Verdana" pitchFamily="34" charset="0"/>
                <a:ea typeface="Verdana" pitchFamily="34" charset="0"/>
                <a:cs typeface="Verdana" pitchFamily="34" charset="0"/>
              </a:rPr>
              <a:t>of the family – for the benefit</a:t>
            </a:r>
            <a:br>
              <a:rPr lang="en-US" sz="4000" dirty="0">
                <a:solidFill>
                  <a:srgbClr val="6600CC"/>
                </a:solidFill>
                <a:latin typeface="Verdana" pitchFamily="34" charset="0"/>
                <a:ea typeface="Verdana" pitchFamily="34" charset="0"/>
                <a:cs typeface="Verdana" pitchFamily="34" charset="0"/>
              </a:rPr>
            </a:br>
            <a:r>
              <a:rPr lang="en-US" sz="4000" dirty="0">
                <a:solidFill>
                  <a:srgbClr val="6600CC"/>
                </a:solidFill>
                <a:latin typeface="Verdana" pitchFamily="34" charset="0"/>
                <a:ea typeface="Verdana" pitchFamily="34" charset="0"/>
                <a:cs typeface="Verdana" pitchFamily="34" charset="0"/>
              </a:rPr>
              <a:t>of the Children</a:t>
            </a:r>
            <a:r>
              <a:rPr lang="en-US" dirty="0">
                <a:solidFill>
                  <a:srgbClr val="6600CC"/>
                </a:solidFill>
                <a:latin typeface="Verdana" pitchFamily="34" charset="0"/>
                <a:ea typeface="Verdana" pitchFamily="34" charset="0"/>
                <a:cs typeface="Verdana" pitchFamily="34" charset="0"/>
              </a:rPr>
              <a:t>.</a:t>
            </a:r>
            <a:br>
              <a:rPr lang="en-US" dirty="0">
                <a:solidFill>
                  <a:srgbClr val="6600CC"/>
                </a:solidFill>
                <a:latin typeface="Verdana" pitchFamily="34" charset="0"/>
                <a:ea typeface="Verdana" pitchFamily="34" charset="0"/>
                <a:cs typeface="Verdana" pitchFamily="34" charset="0"/>
              </a:rPr>
            </a:br>
            <a:br>
              <a:rPr lang="en-US" dirty="0">
                <a:solidFill>
                  <a:srgbClr val="6600CC"/>
                </a:solidFill>
                <a:latin typeface="Verdana" pitchFamily="34" charset="0"/>
                <a:ea typeface="Verdana" pitchFamily="34" charset="0"/>
                <a:cs typeface="Verdana" pitchFamily="34" charset="0"/>
              </a:rPr>
            </a:br>
            <a:r>
              <a:rPr lang="en-US" sz="4000" dirty="0">
                <a:solidFill>
                  <a:srgbClr val="6600CC"/>
                </a:solidFill>
                <a:latin typeface="Verdana" pitchFamily="34" charset="0"/>
                <a:ea typeface="Verdana" pitchFamily="34" charset="0"/>
                <a:cs typeface="Verdana" pitchFamily="34" charset="0"/>
              </a:rPr>
              <a:t>Will explain about this in the coming slides</a:t>
            </a:r>
            <a:r>
              <a:rPr lang="en-US" dirty="0">
                <a:solidFill>
                  <a:srgbClr val="6600CC"/>
                </a:solidFill>
                <a:latin typeface="Verdana" pitchFamily="34" charset="0"/>
                <a:ea typeface="Verdana" pitchFamily="34" charset="0"/>
                <a:cs typeface="Verdana" pitchFamily="34" charset="0"/>
              </a:rPr>
              <a:t>.</a:t>
            </a:r>
          </a:p>
        </p:txBody>
      </p:sp>
    </p:spTree>
    <p:extLst>
      <p:ext uri="{BB962C8B-B14F-4D97-AF65-F5344CB8AC3E}">
        <p14:creationId xmlns:p14="http://schemas.microsoft.com/office/powerpoint/2010/main" val="10844013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2130425"/>
            <a:ext cx="7772400" cy="1470025"/>
          </a:xfrm>
        </p:spPr>
        <p:txBody>
          <a:bodyPr>
            <a:noAutofit/>
          </a:bodyPr>
          <a:lstStyle/>
          <a:p>
            <a:r>
              <a:rPr lang="en-US" sz="3600" dirty="0">
                <a:solidFill>
                  <a:srgbClr val="0070C0"/>
                </a:solidFill>
                <a:latin typeface="Verdana" pitchFamily="34" charset="0"/>
                <a:ea typeface="Verdana" pitchFamily="34" charset="0"/>
                <a:cs typeface="Verdana" pitchFamily="34" charset="0"/>
              </a:rPr>
              <a:t>Child Plan? </a:t>
            </a:r>
            <a:br>
              <a:rPr lang="en-US" sz="3600" dirty="0">
                <a:solidFill>
                  <a:srgbClr val="0070C0"/>
                </a:solidFill>
                <a:latin typeface="Verdana" pitchFamily="34" charset="0"/>
                <a:ea typeface="Verdana" pitchFamily="34" charset="0"/>
                <a:cs typeface="Verdana" pitchFamily="34" charset="0"/>
              </a:rPr>
            </a:br>
            <a:r>
              <a:rPr lang="en-US" sz="3600" dirty="0">
                <a:solidFill>
                  <a:srgbClr val="0070C0"/>
                </a:solidFill>
                <a:latin typeface="Verdana" pitchFamily="34" charset="0"/>
                <a:ea typeface="Verdana" pitchFamily="34" charset="0"/>
                <a:cs typeface="Verdana" pitchFamily="34" charset="0"/>
              </a:rPr>
              <a:t>Is it that we can take this plan in the name of the child?</a:t>
            </a:r>
            <a:br>
              <a:rPr lang="en-US" sz="3600" dirty="0">
                <a:solidFill>
                  <a:srgbClr val="0070C0"/>
                </a:solidFill>
                <a:latin typeface="Verdana" pitchFamily="34" charset="0"/>
                <a:ea typeface="Verdana" pitchFamily="34" charset="0"/>
                <a:cs typeface="Verdana" pitchFamily="34" charset="0"/>
              </a:rPr>
            </a:br>
            <a:br>
              <a:rPr lang="en-US" sz="3600" dirty="0">
                <a:solidFill>
                  <a:srgbClr val="0070C0"/>
                </a:solidFill>
                <a:latin typeface="Verdana" pitchFamily="34" charset="0"/>
                <a:ea typeface="Verdana" pitchFamily="34" charset="0"/>
                <a:cs typeface="Verdana" pitchFamily="34" charset="0"/>
              </a:rPr>
            </a:br>
            <a:r>
              <a:rPr lang="en-US" sz="3600" dirty="0">
                <a:solidFill>
                  <a:srgbClr val="0070C0"/>
                </a:solidFill>
                <a:latin typeface="Verdana" pitchFamily="34" charset="0"/>
                <a:ea typeface="Verdana" pitchFamily="34" charset="0"/>
                <a:cs typeface="Verdana" pitchFamily="34" charset="0"/>
              </a:rPr>
              <a:t>No, Child is the Nominee.</a:t>
            </a:r>
            <a:br>
              <a:rPr lang="en-US" sz="3600" dirty="0">
                <a:solidFill>
                  <a:srgbClr val="0070C0"/>
                </a:solidFill>
                <a:latin typeface="Verdana" pitchFamily="34" charset="0"/>
                <a:ea typeface="Verdana" pitchFamily="34" charset="0"/>
                <a:cs typeface="Verdana" pitchFamily="34" charset="0"/>
              </a:rPr>
            </a:br>
            <a:r>
              <a:rPr lang="en-US" sz="3600" dirty="0">
                <a:solidFill>
                  <a:srgbClr val="0070C0"/>
                </a:solidFill>
                <a:latin typeface="Verdana" pitchFamily="34" charset="0"/>
                <a:ea typeface="Verdana" pitchFamily="34" charset="0"/>
                <a:cs typeface="Verdana" pitchFamily="34" charset="0"/>
              </a:rPr>
              <a:t>Father or mother can take this plan nominating the child.</a:t>
            </a:r>
          </a:p>
        </p:txBody>
      </p:sp>
    </p:spTree>
    <p:extLst>
      <p:ext uri="{BB962C8B-B14F-4D97-AF65-F5344CB8AC3E}">
        <p14:creationId xmlns:p14="http://schemas.microsoft.com/office/powerpoint/2010/main" val="621800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2130425"/>
            <a:ext cx="7772400" cy="1470025"/>
          </a:xfrm>
        </p:spPr>
        <p:txBody>
          <a:bodyPr>
            <a:noAutofit/>
          </a:bodyPr>
          <a:lstStyle/>
          <a:p>
            <a:r>
              <a:rPr lang="en-US" sz="3600" dirty="0">
                <a:solidFill>
                  <a:srgbClr val="C00000"/>
                </a:solidFill>
                <a:latin typeface="Verdana" pitchFamily="34" charset="0"/>
                <a:ea typeface="Verdana" pitchFamily="34" charset="0"/>
                <a:cs typeface="Verdana" pitchFamily="34" charset="0"/>
              </a:rPr>
              <a:t>It is a Limited Premium Plan, </a:t>
            </a:r>
            <a:br>
              <a:rPr lang="en-US" sz="3600" dirty="0">
                <a:solidFill>
                  <a:srgbClr val="C00000"/>
                </a:solidFill>
                <a:latin typeface="Verdana" pitchFamily="34" charset="0"/>
                <a:ea typeface="Verdana" pitchFamily="34" charset="0"/>
                <a:cs typeface="Verdana" pitchFamily="34" charset="0"/>
              </a:rPr>
            </a:br>
            <a:r>
              <a:rPr lang="en-US" sz="3600" dirty="0">
                <a:solidFill>
                  <a:srgbClr val="C00000"/>
                </a:solidFill>
                <a:latin typeface="Verdana" pitchFamily="34" charset="0"/>
                <a:ea typeface="Verdana" pitchFamily="34" charset="0"/>
                <a:cs typeface="Verdana" pitchFamily="34" charset="0"/>
              </a:rPr>
              <a:t>which means the premium paying term is 3 years lesser than the policy term</a:t>
            </a:r>
            <a:r>
              <a:rPr lang="en-US" sz="3600" dirty="0">
                <a:latin typeface="Verdana" pitchFamily="34" charset="0"/>
                <a:ea typeface="Verdana" pitchFamily="34" charset="0"/>
                <a:cs typeface="Verdana" pitchFamily="34" charset="0"/>
              </a:rPr>
              <a:t>.</a:t>
            </a:r>
            <a:br>
              <a:rPr lang="en-US" sz="3600" dirty="0">
                <a:latin typeface="Verdana" pitchFamily="34" charset="0"/>
                <a:ea typeface="Verdana" pitchFamily="34" charset="0"/>
                <a:cs typeface="Verdana" pitchFamily="34" charset="0"/>
              </a:rPr>
            </a:br>
            <a:br>
              <a:rPr lang="en-US" sz="3600" dirty="0">
                <a:latin typeface="Verdana" pitchFamily="34" charset="0"/>
                <a:ea typeface="Verdana" pitchFamily="34" charset="0"/>
                <a:cs typeface="Verdana" pitchFamily="34" charset="0"/>
              </a:rPr>
            </a:br>
            <a:r>
              <a:rPr lang="en-US" sz="3600" dirty="0">
                <a:solidFill>
                  <a:srgbClr val="C00000"/>
                </a:solidFill>
                <a:latin typeface="Verdana" pitchFamily="34" charset="0"/>
                <a:ea typeface="Verdana" pitchFamily="34" charset="0"/>
                <a:cs typeface="Verdana" pitchFamily="34" charset="0"/>
              </a:rPr>
              <a:t>Husband or wife can take this policy in his/her name and the</a:t>
            </a:r>
            <a:br>
              <a:rPr lang="en-US" sz="3600" dirty="0">
                <a:solidFill>
                  <a:srgbClr val="C00000"/>
                </a:solidFill>
                <a:latin typeface="Verdana" pitchFamily="34" charset="0"/>
                <a:ea typeface="Verdana" pitchFamily="34" charset="0"/>
                <a:cs typeface="Verdana" pitchFamily="34" charset="0"/>
              </a:rPr>
            </a:br>
            <a:r>
              <a:rPr lang="en-US" sz="3600" dirty="0">
                <a:solidFill>
                  <a:srgbClr val="C00000"/>
                </a:solidFill>
                <a:latin typeface="Verdana" pitchFamily="34" charset="0"/>
                <a:ea typeface="Verdana" pitchFamily="34" charset="0"/>
                <a:cs typeface="Verdana" pitchFamily="34" charset="0"/>
              </a:rPr>
              <a:t>Child will be the Nominee.</a:t>
            </a:r>
            <a:r>
              <a:rPr lang="en-US" sz="3600" dirty="0">
                <a:latin typeface="Verdana" pitchFamily="34" charset="0"/>
                <a:ea typeface="Verdana" pitchFamily="34" charset="0"/>
                <a:cs typeface="Verdana" pitchFamily="34" charset="0"/>
              </a:rPr>
              <a:t> </a:t>
            </a:r>
          </a:p>
        </p:txBody>
      </p:sp>
    </p:spTree>
    <p:extLst>
      <p:ext uri="{BB962C8B-B14F-4D97-AF65-F5344CB8AC3E}">
        <p14:creationId xmlns:p14="http://schemas.microsoft.com/office/powerpoint/2010/main" val="30689049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2130425"/>
            <a:ext cx="7772400" cy="1470025"/>
          </a:xfrm>
        </p:spPr>
        <p:txBody>
          <a:bodyPr>
            <a:normAutofit fontScale="90000"/>
          </a:bodyPr>
          <a:lstStyle/>
          <a:p>
            <a:br>
              <a:rPr lang="en-US" sz="4000" dirty="0">
                <a:latin typeface="Verdana" pitchFamily="34" charset="0"/>
                <a:ea typeface="Verdana" pitchFamily="34" charset="0"/>
                <a:cs typeface="Verdana" pitchFamily="34" charset="0"/>
              </a:rPr>
            </a:br>
            <a:br>
              <a:rPr lang="en-US" sz="4000" dirty="0">
                <a:latin typeface="Verdana" pitchFamily="34" charset="0"/>
                <a:ea typeface="Verdana" pitchFamily="34" charset="0"/>
                <a:cs typeface="Verdana" pitchFamily="34" charset="0"/>
              </a:rPr>
            </a:br>
            <a:br>
              <a:rPr lang="en-US" sz="4000" dirty="0">
                <a:latin typeface="Verdana" pitchFamily="34" charset="0"/>
                <a:ea typeface="Verdana" pitchFamily="34" charset="0"/>
                <a:cs typeface="Verdana" pitchFamily="34" charset="0"/>
              </a:rPr>
            </a:br>
            <a:r>
              <a:rPr lang="en-US" sz="4000" dirty="0">
                <a:latin typeface="Verdana" pitchFamily="34" charset="0"/>
                <a:ea typeface="Verdana" pitchFamily="34" charset="0"/>
                <a:cs typeface="Verdana" pitchFamily="34" charset="0"/>
              </a:rPr>
              <a:t>    Plan parameters:</a:t>
            </a:r>
            <a:br>
              <a:rPr lang="en-US" sz="4000" dirty="0">
                <a:latin typeface="Verdana" pitchFamily="34" charset="0"/>
                <a:ea typeface="Verdana" pitchFamily="34" charset="0"/>
                <a:cs typeface="Verdana" pitchFamily="34" charset="0"/>
              </a:rPr>
            </a:br>
            <a:br>
              <a:rPr lang="en-US" sz="4000" dirty="0">
                <a:latin typeface="Verdana" pitchFamily="34" charset="0"/>
                <a:ea typeface="Verdana" pitchFamily="34" charset="0"/>
                <a:cs typeface="Verdana" pitchFamily="34" charset="0"/>
              </a:rPr>
            </a:br>
            <a:r>
              <a:rPr lang="en-US" sz="4000" dirty="0">
                <a:latin typeface="Verdana" pitchFamily="34" charset="0"/>
                <a:ea typeface="Verdana" pitchFamily="34" charset="0"/>
                <a:cs typeface="Verdana" pitchFamily="34" charset="0"/>
              </a:rPr>
              <a:t>  Minimum Age 18 years.</a:t>
            </a:r>
            <a:br>
              <a:rPr lang="en-US" sz="4000" dirty="0">
                <a:latin typeface="Verdana" pitchFamily="34" charset="0"/>
                <a:ea typeface="Verdana" pitchFamily="34" charset="0"/>
                <a:cs typeface="Verdana" pitchFamily="34" charset="0"/>
              </a:rPr>
            </a:br>
            <a:r>
              <a:rPr lang="en-US" sz="4000" dirty="0">
                <a:latin typeface="Verdana" pitchFamily="34" charset="0"/>
                <a:ea typeface="Verdana" pitchFamily="34" charset="0"/>
                <a:cs typeface="Verdana" pitchFamily="34" charset="0"/>
              </a:rPr>
              <a:t>  Maximum Age 50 years.</a:t>
            </a:r>
            <a:br>
              <a:rPr lang="en-US" sz="4000" dirty="0">
                <a:latin typeface="Verdana" pitchFamily="34" charset="0"/>
                <a:ea typeface="Verdana" pitchFamily="34" charset="0"/>
                <a:cs typeface="Verdana" pitchFamily="34" charset="0"/>
              </a:rPr>
            </a:br>
            <a:br>
              <a:rPr lang="en-US" sz="4000" dirty="0">
                <a:latin typeface="Verdana" pitchFamily="34" charset="0"/>
                <a:ea typeface="Verdana" pitchFamily="34" charset="0"/>
                <a:cs typeface="Verdana" pitchFamily="34" charset="0"/>
              </a:rPr>
            </a:br>
            <a:r>
              <a:rPr lang="en-US" sz="4000" dirty="0">
                <a:latin typeface="Verdana" pitchFamily="34" charset="0"/>
                <a:ea typeface="Verdana" pitchFamily="34" charset="0"/>
                <a:cs typeface="Verdana" pitchFamily="34" charset="0"/>
              </a:rPr>
              <a:t> Minimum Sum Assured: </a:t>
            </a:r>
            <a:br>
              <a:rPr lang="en-US" sz="4000" dirty="0">
                <a:latin typeface="Verdana" pitchFamily="34" charset="0"/>
                <a:ea typeface="Verdana" pitchFamily="34" charset="0"/>
                <a:cs typeface="Verdana" pitchFamily="34" charset="0"/>
              </a:rPr>
            </a:br>
            <a:r>
              <a:rPr lang="en-US" sz="4000" dirty="0" err="1">
                <a:latin typeface="Verdana" pitchFamily="34" charset="0"/>
                <a:ea typeface="Verdana" pitchFamily="34" charset="0"/>
                <a:cs typeface="Verdana" pitchFamily="34" charset="0"/>
              </a:rPr>
              <a:t>Rs</a:t>
            </a:r>
            <a:r>
              <a:rPr lang="en-US" sz="4000" dirty="0">
                <a:latin typeface="Verdana" pitchFamily="34" charset="0"/>
                <a:ea typeface="Verdana" pitchFamily="34" charset="0"/>
                <a:cs typeface="Verdana" pitchFamily="34" charset="0"/>
              </a:rPr>
              <a:t> 1 lakh.</a:t>
            </a:r>
            <a:br>
              <a:rPr lang="en-US" sz="4000" dirty="0">
                <a:latin typeface="Verdana" pitchFamily="34" charset="0"/>
                <a:ea typeface="Verdana" pitchFamily="34" charset="0"/>
                <a:cs typeface="Verdana" pitchFamily="34" charset="0"/>
              </a:rPr>
            </a:br>
            <a:r>
              <a:rPr lang="en-US" sz="4000" dirty="0">
                <a:latin typeface="Verdana" pitchFamily="34" charset="0"/>
                <a:ea typeface="Verdana" pitchFamily="34" charset="0"/>
                <a:cs typeface="Verdana" pitchFamily="34" charset="0"/>
              </a:rPr>
              <a:t>  Maximum Sum Assured: </a:t>
            </a:r>
            <a:br>
              <a:rPr lang="en-US" sz="4000" dirty="0">
                <a:latin typeface="Verdana" pitchFamily="34" charset="0"/>
                <a:ea typeface="Verdana" pitchFamily="34" charset="0"/>
                <a:cs typeface="Verdana" pitchFamily="34" charset="0"/>
              </a:rPr>
            </a:br>
            <a:r>
              <a:rPr lang="en-US" sz="4000" dirty="0">
                <a:latin typeface="Verdana" pitchFamily="34" charset="0"/>
                <a:ea typeface="Verdana" pitchFamily="34" charset="0"/>
                <a:cs typeface="Verdana" pitchFamily="34" charset="0"/>
              </a:rPr>
              <a:t>No such limit.</a:t>
            </a:r>
          </a:p>
        </p:txBody>
      </p:sp>
    </p:spTree>
    <p:extLst>
      <p:ext uri="{BB962C8B-B14F-4D97-AF65-F5344CB8AC3E}">
        <p14:creationId xmlns:p14="http://schemas.microsoft.com/office/powerpoint/2010/main" val="26876099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2130425"/>
            <a:ext cx="7772400" cy="1470025"/>
          </a:xfrm>
        </p:spPr>
        <p:txBody>
          <a:bodyPr>
            <a:normAutofit fontScale="90000"/>
          </a:bodyPr>
          <a:lstStyle/>
          <a:p>
            <a:br>
              <a:rPr lang="en-US" dirty="0"/>
            </a:br>
            <a:r>
              <a:rPr lang="en-US" dirty="0">
                <a:solidFill>
                  <a:srgbClr val="C00000"/>
                </a:solidFill>
              </a:rPr>
              <a:t>Minimum Policy Tem: 13 years.</a:t>
            </a:r>
            <a:br>
              <a:rPr lang="en-US" dirty="0">
                <a:solidFill>
                  <a:srgbClr val="C00000"/>
                </a:solidFill>
              </a:rPr>
            </a:br>
            <a:r>
              <a:rPr lang="en-US" dirty="0">
                <a:solidFill>
                  <a:srgbClr val="C00000"/>
                </a:solidFill>
              </a:rPr>
              <a:t>Maximum Policy Term: 25 years.</a:t>
            </a:r>
            <a:br>
              <a:rPr lang="en-US" dirty="0">
                <a:solidFill>
                  <a:srgbClr val="C00000"/>
                </a:solidFill>
              </a:rPr>
            </a:br>
            <a:br>
              <a:rPr lang="en-US" dirty="0">
                <a:solidFill>
                  <a:srgbClr val="C00000"/>
                </a:solidFill>
              </a:rPr>
            </a:br>
            <a:r>
              <a:rPr lang="en-US" dirty="0">
                <a:solidFill>
                  <a:srgbClr val="C00000"/>
                </a:solidFill>
              </a:rPr>
              <a:t>Min Premium paying term:  10 yrs.</a:t>
            </a:r>
            <a:br>
              <a:rPr lang="en-US" dirty="0">
                <a:solidFill>
                  <a:srgbClr val="C00000"/>
                </a:solidFill>
              </a:rPr>
            </a:br>
            <a:r>
              <a:rPr lang="en-US" dirty="0">
                <a:solidFill>
                  <a:srgbClr val="C00000"/>
                </a:solidFill>
              </a:rPr>
              <a:t>Max Premium paying term:  22 yrs.</a:t>
            </a:r>
            <a:br>
              <a:rPr lang="en-US" dirty="0">
                <a:solidFill>
                  <a:srgbClr val="C00000"/>
                </a:solidFill>
              </a:rPr>
            </a:br>
            <a:br>
              <a:rPr lang="en-US" dirty="0">
                <a:solidFill>
                  <a:srgbClr val="C00000"/>
                </a:solidFill>
              </a:rPr>
            </a:br>
            <a:r>
              <a:rPr lang="en-US" dirty="0">
                <a:solidFill>
                  <a:srgbClr val="C00000"/>
                </a:solidFill>
              </a:rPr>
              <a:t>Premium paying term is 3 years lesser than the policy term. </a:t>
            </a:r>
            <a:br>
              <a:rPr lang="en-US" dirty="0">
                <a:solidFill>
                  <a:srgbClr val="C00000"/>
                </a:solidFill>
              </a:rPr>
            </a:br>
            <a:r>
              <a:rPr lang="en-US" dirty="0">
                <a:solidFill>
                  <a:srgbClr val="C00000"/>
                </a:solidFill>
              </a:rPr>
              <a:t>(</a:t>
            </a:r>
            <a:r>
              <a:rPr lang="en-US" dirty="0" err="1">
                <a:solidFill>
                  <a:srgbClr val="C00000"/>
                </a:solidFill>
              </a:rPr>
              <a:t>pls</a:t>
            </a:r>
            <a:r>
              <a:rPr lang="en-US" dirty="0">
                <a:solidFill>
                  <a:srgbClr val="C00000"/>
                </a:solidFill>
              </a:rPr>
              <a:t> refer slide No 5 for this).</a:t>
            </a:r>
          </a:p>
        </p:txBody>
      </p:sp>
    </p:spTree>
    <p:extLst>
      <p:ext uri="{BB962C8B-B14F-4D97-AF65-F5344CB8AC3E}">
        <p14:creationId xmlns:p14="http://schemas.microsoft.com/office/powerpoint/2010/main" val="5380876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2130425"/>
            <a:ext cx="7772400" cy="1470025"/>
          </a:xfrm>
        </p:spPr>
        <p:txBody>
          <a:bodyPr>
            <a:noAutofit/>
          </a:bodyPr>
          <a:lstStyle/>
          <a:p>
            <a:r>
              <a:rPr lang="en-US" sz="3600" dirty="0">
                <a:solidFill>
                  <a:srgbClr val="6600CC"/>
                </a:solidFill>
                <a:latin typeface="Verdana" pitchFamily="34" charset="0"/>
                <a:ea typeface="Verdana" pitchFamily="34" charset="0"/>
                <a:cs typeface="Verdana" pitchFamily="34" charset="0"/>
              </a:rPr>
              <a:t>Maximum Maturity Age is </a:t>
            </a:r>
            <a:br>
              <a:rPr lang="en-US" sz="3600" dirty="0">
                <a:solidFill>
                  <a:srgbClr val="6600CC"/>
                </a:solidFill>
                <a:latin typeface="Verdana" pitchFamily="34" charset="0"/>
                <a:ea typeface="Verdana" pitchFamily="34" charset="0"/>
                <a:cs typeface="Verdana" pitchFamily="34" charset="0"/>
              </a:rPr>
            </a:br>
            <a:r>
              <a:rPr lang="en-US" sz="3600" dirty="0">
                <a:solidFill>
                  <a:srgbClr val="6600CC"/>
                </a:solidFill>
                <a:latin typeface="Verdana" pitchFamily="34" charset="0"/>
                <a:ea typeface="Verdana" pitchFamily="34" charset="0"/>
                <a:cs typeface="Verdana" pitchFamily="34" charset="0"/>
              </a:rPr>
              <a:t>65 years.</a:t>
            </a:r>
            <a:br>
              <a:rPr lang="en-US" sz="3600" dirty="0">
                <a:solidFill>
                  <a:srgbClr val="6600CC"/>
                </a:solidFill>
                <a:latin typeface="Verdana" pitchFamily="34" charset="0"/>
                <a:ea typeface="Verdana" pitchFamily="34" charset="0"/>
                <a:cs typeface="Verdana" pitchFamily="34" charset="0"/>
              </a:rPr>
            </a:br>
            <a:r>
              <a:rPr lang="en-US" sz="3600" dirty="0">
                <a:solidFill>
                  <a:srgbClr val="6600CC"/>
                </a:solidFill>
                <a:latin typeface="Verdana" pitchFamily="34" charset="0"/>
                <a:ea typeface="Verdana" pitchFamily="34" charset="0"/>
                <a:cs typeface="Verdana" pitchFamily="34" charset="0"/>
              </a:rPr>
              <a:t>What is it?</a:t>
            </a:r>
            <a:br>
              <a:rPr lang="en-US" sz="3600" dirty="0">
                <a:solidFill>
                  <a:srgbClr val="6600CC"/>
                </a:solidFill>
                <a:latin typeface="Verdana" pitchFamily="34" charset="0"/>
                <a:ea typeface="Verdana" pitchFamily="34" charset="0"/>
                <a:cs typeface="Verdana" pitchFamily="34" charset="0"/>
              </a:rPr>
            </a:br>
            <a:br>
              <a:rPr lang="en-US" sz="3600" dirty="0">
                <a:solidFill>
                  <a:srgbClr val="6600CC"/>
                </a:solidFill>
                <a:latin typeface="Verdana" pitchFamily="34" charset="0"/>
                <a:ea typeface="Verdana" pitchFamily="34" charset="0"/>
                <a:cs typeface="Verdana" pitchFamily="34" charset="0"/>
              </a:rPr>
            </a:br>
            <a:r>
              <a:rPr lang="en-US" sz="3600" dirty="0">
                <a:solidFill>
                  <a:srgbClr val="6600CC"/>
                </a:solidFill>
                <a:latin typeface="Verdana" pitchFamily="34" charset="0"/>
                <a:ea typeface="Verdana" pitchFamily="34" charset="0"/>
                <a:cs typeface="Verdana" pitchFamily="34" charset="0"/>
              </a:rPr>
              <a:t>A person aged 50 can take</a:t>
            </a:r>
            <a:br>
              <a:rPr lang="en-US" sz="3600" dirty="0">
                <a:solidFill>
                  <a:srgbClr val="6600CC"/>
                </a:solidFill>
                <a:latin typeface="Verdana" pitchFamily="34" charset="0"/>
                <a:ea typeface="Verdana" pitchFamily="34" charset="0"/>
                <a:cs typeface="Verdana" pitchFamily="34" charset="0"/>
              </a:rPr>
            </a:br>
            <a:r>
              <a:rPr lang="en-US" sz="3600" dirty="0">
                <a:solidFill>
                  <a:srgbClr val="6600CC"/>
                </a:solidFill>
                <a:latin typeface="Verdana" pitchFamily="34" charset="0"/>
                <a:ea typeface="Verdana" pitchFamily="34" charset="0"/>
                <a:cs typeface="Verdana" pitchFamily="34" charset="0"/>
              </a:rPr>
              <a:t>policy term of 15 years only, the maximum premium paying term is 12 years only for Age 50,</a:t>
            </a:r>
            <a:br>
              <a:rPr lang="en-US" sz="3600" dirty="0">
                <a:solidFill>
                  <a:srgbClr val="6600CC"/>
                </a:solidFill>
                <a:latin typeface="Verdana" pitchFamily="34" charset="0"/>
                <a:ea typeface="Verdana" pitchFamily="34" charset="0"/>
                <a:cs typeface="Verdana" pitchFamily="34" charset="0"/>
              </a:rPr>
            </a:br>
            <a:r>
              <a:rPr lang="en-US" sz="3600" dirty="0">
                <a:solidFill>
                  <a:srgbClr val="6600CC"/>
                </a:solidFill>
                <a:latin typeface="Verdana" pitchFamily="34" charset="0"/>
                <a:ea typeface="Verdana" pitchFamily="34" charset="0"/>
                <a:cs typeface="Verdana" pitchFamily="34" charset="0"/>
              </a:rPr>
              <a:t>Clear?</a:t>
            </a:r>
          </a:p>
        </p:txBody>
      </p:sp>
    </p:spTree>
    <p:extLst>
      <p:ext uri="{BB962C8B-B14F-4D97-AF65-F5344CB8AC3E}">
        <p14:creationId xmlns:p14="http://schemas.microsoft.com/office/powerpoint/2010/main" val="34184907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2130425"/>
            <a:ext cx="7772400" cy="1470025"/>
          </a:xfrm>
        </p:spPr>
        <p:txBody>
          <a:bodyPr>
            <a:noAutofit/>
          </a:bodyPr>
          <a:lstStyle/>
          <a:p>
            <a:r>
              <a:rPr lang="en-US" sz="3600" b="1" dirty="0">
                <a:solidFill>
                  <a:srgbClr val="92D050"/>
                </a:solidFill>
                <a:latin typeface="Verdana" pitchFamily="34" charset="0"/>
                <a:ea typeface="Verdana" pitchFamily="34" charset="0"/>
                <a:cs typeface="Verdana" pitchFamily="34" charset="0"/>
              </a:rPr>
              <a:t>   Benefits:</a:t>
            </a:r>
            <a:br>
              <a:rPr lang="en-US" sz="3600" b="1" dirty="0">
                <a:solidFill>
                  <a:srgbClr val="92D050"/>
                </a:solidFill>
                <a:latin typeface="Verdana" pitchFamily="34" charset="0"/>
                <a:ea typeface="Verdana" pitchFamily="34" charset="0"/>
                <a:cs typeface="Verdana" pitchFamily="34" charset="0"/>
              </a:rPr>
            </a:br>
            <a:r>
              <a:rPr lang="en-US" sz="3600" b="1" dirty="0">
                <a:solidFill>
                  <a:srgbClr val="92D050"/>
                </a:solidFill>
                <a:latin typeface="Verdana" pitchFamily="34" charset="0"/>
                <a:ea typeface="Verdana" pitchFamily="34" charset="0"/>
                <a:cs typeface="Verdana" pitchFamily="34" charset="0"/>
              </a:rPr>
              <a:t>On Policy maturity, </a:t>
            </a:r>
            <a:r>
              <a:rPr lang="en-US" sz="3600" b="1" dirty="0">
                <a:solidFill>
                  <a:srgbClr val="0070C0"/>
                </a:solidFill>
                <a:effectLst/>
                <a:highlight>
                  <a:srgbClr val="FFFF00"/>
                </a:highlight>
                <a:latin typeface="Verdana"/>
                <a:ea typeface="Calibri"/>
                <a:cs typeface="Times New Roman"/>
              </a:rPr>
              <a:t>LIC </a:t>
            </a:r>
            <a:r>
              <a:rPr lang="en-US" sz="3600" b="1" dirty="0">
                <a:solidFill>
                  <a:srgbClr val="92D050"/>
                </a:solidFill>
                <a:latin typeface="Verdana" pitchFamily="34" charset="0"/>
                <a:ea typeface="Verdana" pitchFamily="34" charset="0"/>
                <a:cs typeface="Verdana" pitchFamily="34" charset="0"/>
              </a:rPr>
              <a:t> pays</a:t>
            </a:r>
            <a:br>
              <a:rPr lang="en-US" sz="3600" b="1" dirty="0">
                <a:solidFill>
                  <a:srgbClr val="92D050"/>
                </a:solidFill>
                <a:latin typeface="Verdana" pitchFamily="34" charset="0"/>
                <a:ea typeface="Verdana" pitchFamily="34" charset="0"/>
                <a:cs typeface="Verdana" pitchFamily="34" charset="0"/>
              </a:rPr>
            </a:br>
            <a:r>
              <a:rPr lang="en-US" sz="3600" b="1" dirty="0">
                <a:solidFill>
                  <a:srgbClr val="92D050"/>
                </a:solidFill>
                <a:latin typeface="Verdana" pitchFamily="34" charset="0"/>
                <a:ea typeface="Verdana" pitchFamily="34" charset="0"/>
                <a:cs typeface="Verdana" pitchFamily="34" charset="0"/>
              </a:rPr>
              <a:t>    1) Sum Assured</a:t>
            </a:r>
            <a:br>
              <a:rPr lang="en-US" sz="3600" b="1" dirty="0">
                <a:solidFill>
                  <a:srgbClr val="92D050"/>
                </a:solidFill>
                <a:latin typeface="Verdana" pitchFamily="34" charset="0"/>
                <a:ea typeface="Verdana" pitchFamily="34" charset="0"/>
                <a:cs typeface="Verdana" pitchFamily="34" charset="0"/>
              </a:rPr>
            </a:br>
            <a:r>
              <a:rPr lang="en-US" sz="3600" b="1" dirty="0">
                <a:solidFill>
                  <a:srgbClr val="92D050"/>
                </a:solidFill>
                <a:latin typeface="Verdana" pitchFamily="34" charset="0"/>
                <a:ea typeface="Verdana" pitchFamily="34" charset="0"/>
                <a:cs typeface="Verdana" pitchFamily="34" charset="0"/>
              </a:rPr>
              <a:t>2) Bonus and</a:t>
            </a:r>
            <a:br>
              <a:rPr lang="en-US" sz="3600" b="1" dirty="0">
                <a:solidFill>
                  <a:srgbClr val="92D050"/>
                </a:solidFill>
                <a:latin typeface="Verdana" pitchFamily="34" charset="0"/>
                <a:ea typeface="Verdana" pitchFamily="34" charset="0"/>
                <a:cs typeface="Verdana" pitchFamily="34" charset="0"/>
              </a:rPr>
            </a:br>
            <a:r>
              <a:rPr lang="en-US" sz="3600" b="1" dirty="0">
                <a:solidFill>
                  <a:srgbClr val="92D050"/>
                </a:solidFill>
                <a:latin typeface="Verdana" pitchFamily="34" charset="0"/>
                <a:ea typeface="Verdana" pitchFamily="34" charset="0"/>
                <a:cs typeface="Verdana" pitchFamily="34" charset="0"/>
              </a:rPr>
              <a:t>         3) Final Additional Bonus.</a:t>
            </a:r>
            <a:br>
              <a:rPr lang="en-US" sz="3600" b="1" dirty="0">
                <a:solidFill>
                  <a:srgbClr val="92D050"/>
                </a:solidFill>
                <a:latin typeface="Verdana" pitchFamily="34" charset="0"/>
                <a:ea typeface="Verdana" pitchFamily="34" charset="0"/>
                <a:cs typeface="Verdana" pitchFamily="34" charset="0"/>
              </a:rPr>
            </a:br>
            <a:endParaRPr lang="en-US" sz="3600" b="1" dirty="0">
              <a:solidFill>
                <a:srgbClr val="92D050"/>
              </a:solidFill>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14953959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2130425"/>
            <a:ext cx="7772400" cy="1470025"/>
          </a:xfrm>
        </p:spPr>
        <p:txBody>
          <a:bodyPr>
            <a:noAutofit/>
          </a:bodyPr>
          <a:lstStyle/>
          <a:p>
            <a:br>
              <a:rPr lang="en-US" sz="3600" dirty="0">
                <a:latin typeface="Verdana" pitchFamily="34" charset="0"/>
                <a:ea typeface="Verdana" pitchFamily="34" charset="0"/>
                <a:cs typeface="Verdana" pitchFamily="34" charset="0"/>
              </a:rPr>
            </a:br>
            <a:br>
              <a:rPr lang="en-US" sz="3600" dirty="0">
                <a:latin typeface="Verdana" pitchFamily="34" charset="0"/>
                <a:ea typeface="Verdana" pitchFamily="34" charset="0"/>
                <a:cs typeface="Verdana" pitchFamily="34" charset="0"/>
              </a:rPr>
            </a:br>
            <a:r>
              <a:rPr lang="en-US" sz="3600" dirty="0">
                <a:latin typeface="Verdana" pitchFamily="34" charset="0"/>
                <a:ea typeface="Verdana" pitchFamily="34" charset="0"/>
                <a:cs typeface="Verdana" pitchFamily="34" charset="0"/>
              </a:rPr>
              <a:t>     </a:t>
            </a:r>
            <a:r>
              <a:rPr lang="en-US" sz="3000" u="sng" dirty="0">
                <a:solidFill>
                  <a:srgbClr val="6600CC"/>
                </a:solidFill>
                <a:latin typeface="Verdana" pitchFamily="34" charset="0"/>
                <a:ea typeface="Verdana" pitchFamily="34" charset="0"/>
                <a:cs typeface="Verdana" pitchFamily="34" charset="0"/>
              </a:rPr>
              <a:t>Risk (Death) benefits:</a:t>
            </a:r>
            <a:br>
              <a:rPr lang="en-US" sz="3000" u="sng" dirty="0">
                <a:solidFill>
                  <a:srgbClr val="6600CC"/>
                </a:solidFill>
                <a:latin typeface="Verdana" pitchFamily="34" charset="0"/>
                <a:ea typeface="Verdana" pitchFamily="34" charset="0"/>
                <a:cs typeface="Verdana" pitchFamily="34" charset="0"/>
              </a:rPr>
            </a:br>
            <a:r>
              <a:rPr lang="en-US" sz="3000" dirty="0">
                <a:solidFill>
                  <a:srgbClr val="FF0066"/>
                </a:solidFill>
                <a:latin typeface="Verdana" pitchFamily="34" charset="0"/>
                <a:ea typeface="Verdana" pitchFamily="34" charset="0"/>
                <a:cs typeface="Verdana" pitchFamily="34" charset="0"/>
              </a:rPr>
              <a:t>         </a:t>
            </a:r>
            <a:br>
              <a:rPr lang="en-US" sz="3000" dirty="0">
                <a:solidFill>
                  <a:srgbClr val="FF0066"/>
                </a:solidFill>
                <a:latin typeface="Verdana" pitchFamily="34" charset="0"/>
                <a:ea typeface="Verdana" pitchFamily="34" charset="0"/>
                <a:cs typeface="Verdana" pitchFamily="34" charset="0"/>
              </a:rPr>
            </a:br>
            <a:r>
              <a:rPr lang="en-US" sz="3000" dirty="0">
                <a:solidFill>
                  <a:srgbClr val="FF0066"/>
                </a:solidFill>
                <a:latin typeface="Verdana" pitchFamily="34" charset="0"/>
                <a:ea typeface="Verdana" pitchFamily="34" charset="0"/>
                <a:cs typeface="Verdana" pitchFamily="34" charset="0"/>
              </a:rPr>
              <a:t>  1) All future premiums </a:t>
            </a:r>
            <a:br>
              <a:rPr lang="en-US" sz="3000" dirty="0">
                <a:solidFill>
                  <a:srgbClr val="FF0066"/>
                </a:solidFill>
                <a:latin typeface="Verdana" pitchFamily="34" charset="0"/>
                <a:ea typeface="Verdana" pitchFamily="34" charset="0"/>
                <a:cs typeface="Verdana" pitchFamily="34" charset="0"/>
              </a:rPr>
            </a:br>
            <a:r>
              <a:rPr lang="en-US" sz="3000" dirty="0">
                <a:solidFill>
                  <a:srgbClr val="FF0066"/>
                </a:solidFill>
                <a:latin typeface="Verdana" pitchFamily="34" charset="0"/>
                <a:ea typeface="Verdana" pitchFamily="34" charset="0"/>
                <a:cs typeface="Verdana" pitchFamily="34" charset="0"/>
              </a:rPr>
              <a:t> shall be waived.</a:t>
            </a:r>
            <a:br>
              <a:rPr lang="en-US" sz="3000" dirty="0">
                <a:solidFill>
                  <a:srgbClr val="FF0066"/>
                </a:solidFill>
                <a:latin typeface="Verdana" pitchFamily="34" charset="0"/>
                <a:ea typeface="Verdana" pitchFamily="34" charset="0"/>
                <a:cs typeface="Verdana" pitchFamily="34" charset="0"/>
              </a:rPr>
            </a:br>
            <a:r>
              <a:rPr lang="en-US" sz="3000" dirty="0">
                <a:solidFill>
                  <a:srgbClr val="FF0066"/>
                </a:solidFill>
                <a:latin typeface="Verdana" pitchFamily="34" charset="0"/>
                <a:ea typeface="Verdana" pitchFamily="34" charset="0"/>
                <a:cs typeface="Verdana" pitchFamily="34" charset="0"/>
              </a:rPr>
              <a:t>           </a:t>
            </a:r>
            <a:br>
              <a:rPr lang="en-US" sz="3000" dirty="0">
                <a:solidFill>
                  <a:srgbClr val="FF0066"/>
                </a:solidFill>
                <a:latin typeface="Verdana" pitchFamily="34" charset="0"/>
                <a:ea typeface="Verdana" pitchFamily="34" charset="0"/>
                <a:cs typeface="Verdana" pitchFamily="34" charset="0"/>
              </a:rPr>
            </a:br>
            <a:r>
              <a:rPr lang="en-US" sz="3000" dirty="0">
                <a:solidFill>
                  <a:srgbClr val="FF0066"/>
                </a:solidFill>
                <a:latin typeface="Verdana" pitchFamily="34" charset="0"/>
                <a:ea typeface="Verdana" pitchFamily="34" charset="0"/>
                <a:cs typeface="Verdana" pitchFamily="34" charset="0"/>
              </a:rPr>
              <a:t>        2) The Child shall get 10%          	 of the Sum Assured </a:t>
            </a:r>
            <a:br>
              <a:rPr lang="en-US" sz="3000" dirty="0">
                <a:solidFill>
                  <a:srgbClr val="FF0066"/>
                </a:solidFill>
                <a:latin typeface="Verdana" pitchFamily="34" charset="0"/>
                <a:ea typeface="Verdana" pitchFamily="34" charset="0"/>
                <a:cs typeface="Verdana" pitchFamily="34" charset="0"/>
              </a:rPr>
            </a:br>
            <a:r>
              <a:rPr lang="en-US" sz="3000" dirty="0">
                <a:solidFill>
                  <a:srgbClr val="FF0066"/>
                </a:solidFill>
                <a:latin typeface="Verdana" pitchFamily="34" charset="0"/>
                <a:ea typeface="Verdana" pitchFamily="34" charset="0"/>
                <a:cs typeface="Verdana" pitchFamily="34" charset="0"/>
              </a:rPr>
              <a:t>           EVERY YEAR from the </a:t>
            </a:r>
            <a:br>
              <a:rPr lang="en-US" sz="3000" dirty="0">
                <a:solidFill>
                  <a:srgbClr val="FF0066"/>
                </a:solidFill>
                <a:latin typeface="Verdana" pitchFamily="34" charset="0"/>
                <a:ea typeface="Verdana" pitchFamily="34" charset="0"/>
                <a:cs typeface="Verdana" pitchFamily="34" charset="0"/>
              </a:rPr>
            </a:br>
            <a:r>
              <a:rPr lang="en-US" sz="3000" dirty="0">
                <a:solidFill>
                  <a:srgbClr val="FF0066"/>
                </a:solidFill>
                <a:latin typeface="Verdana" pitchFamily="34" charset="0"/>
                <a:ea typeface="Verdana" pitchFamily="34" charset="0"/>
                <a:cs typeface="Verdana" pitchFamily="34" charset="0"/>
              </a:rPr>
              <a:t>                 date of death till maturity.</a:t>
            </a:r>
            <a:br>
              <a:rPr lang="en-US" sz="3000" dirty="0">
                <a:solidFill>
                  <a:srgbClr val="FF0066"/>
                </a:solidFill>
                <a:latin typeface="Verdana" pitchFamily="34" charset="0"/>
                <a:ea typeface="Verdana" pitchFamily="34" charset="0"/>
                <a:cs typeface="Verdana" pitchFamily="34" charset="0"/>
              </a:rPr>
            </a:br>
            <a:br>
              <a:rPr lang="en-US" sz="3000" dirty="0">
                <a:solidFill>
                  <a:srgbClr val="FF0066"/>
                </a:solidFill>
                <a:latin typeface="Verdana" pitchFamily="34" charset="0"/>
                <a:ea typeface="Verdana" pitchFamily="34" charset="0"/>
                <a:cs typeface="Verdana" pitchFamily="34" charset="0"/>
              </a:rPr>
            </a:br>
            <a:r>
              <a:rPr lang="en-US" sz="3000" dirty="0">
                <a:solidFill>
                  <a:srgbClr val="FF0066"/>
                </a:solidFill>
                <a:latin typeface="Verdana" pitchFamily="34" charset="0"/>
                <a:ea typeface="Verdana" pitchFamily="34" charset="0"/>
                <a:cs typeface="Verdana" pitchFamily="34" charset="0"/>
              </a:rPr>
              <a:t>     3) The Child shall get the</a:t>
            </a:r>
            <a:br>
              <a:rPr lang="en-US" sz="3000" dirty="0">
                <a:solidFill>
                  <a:srgbClr val="FF0066"/>
                </a:solidFill>
                <a:latin typeface="Verdana" pitchFamily="34" charset="0"/>
                <a:ea typeface="Verdana" pitchFamily="34" charset="0"/>
                <a:cs typeface="Verdana" pitchFamily="34" charset="0"/>
              </a:rPr>
            </a:br>
            <a:r>
              <a:rPr lang="en-US" sz="3000" dirty="0">
                <a:solidFill>
                  <a:srgbClr val="FF0066"/>
                </a:solidFill>
                <a:latin typeface="Verdana" pitchFamily="34" charset="0"/>
                <a:ea typeface="Verdana" pitchFamily="34" charset="0"/>
                <a:cs typeface="Verdana" pitchFamily="34" charset="0"/>
              </a:rPr>
              <a:t>          maturity lump sum on</a:t>
            </a:r>
            <a:br>
              <a:rPr lang="en-US" sz="3000" dirty="0">
                <a:solidFill>
                  <a:srgbClr val="FF0066"/>
                </a:solidFill>
                <a:latin typeface="Verdana" pitchFamily="34" charset="0"/>
                <a:ea typeface="Verdana" pitchFamily="34" charset="0"/>
                <a:cs typeface="Verdana" pitchFamily="34" charset="0"/>
              </a:rPr>
            </a:br>
            <a:r>
              <a:rPr lang="en-US" sz="3000" dirty="0">
                <a:solidFill>
                  <a:srgbClr val="FF0066"/>
                </a:solidFill>
                <a:latin typeface="Verdana" pitchFamily="34" charset="0"/>
                <a:ea typeface="Verdana" pitchFamily="34" charset="0"/>
                <a:cs typeface="Verdana" pitchFamily="34" charset="0"/>
              </a:rPr>
              <a:t>     the maturity date.</a:t>
            </a:r>
            <a:endParaRPr lang="en-US" sz="3200" dirty="0">
              <a:solidFill>
                <a:srgbClr val="FF0066"/>
              </a:solidFill>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41670378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2130425"/>
            <a:ext cx="7772400" cy="1470025"/>
          </a:xfrm>
        </p:spPr>
        <p:txBody>
          <a:bodyPr>
            <a:noAutofit/>
          </a:bodyPr>
          <a:lstStyle/>
          <a:p>
            <a:br>
              <a:rPr lang="en-US" sz="3600" dirty="0">
                <a:latin typeface="Verdana" pitchFamily="34" charset="0"/>
                <a:ea typeface="Verdana" pitchFamily="34" charset="0"/>
                <a:cs typeface="Verdana" pitchFamily="34" charset="0"/>
              </a:rPr>
            </a:br>
            <a:br>
              <a:rPr lang="en-US" sz="3600" dirty="0">
                <a:latin typeface="Verdana" pitchFamily="34" charset="0"/>
                <a:ea typeface="Verdana" pitchFamily="34" charset="0"/>
                <a:cs typeface="Verdana" pitchFamily="34" charset="0"/>
              </a:rPr>
            </a:br>
            <a:r>
              <a:rPr lang="en-US" sz="3600" dirty="0">
                <a:latin typeface="Verdana" pitchFamily="34" charset="0"/>
                <a:ea typeface="Verdana" pitchFamily="34" charset="0"/>
                <a:cs typeface="Verdana" pitchFamily="34" charset="0"/>
              </a:rPr>
              <a:t>So, the family gets 3 types</a:t>
            </a:r>
            <a:br>
              <a:rPr lang="en-US" sz="3600" dirty="0">
                <a:latin typeface="Verdana" pitchFamily="34" charset="0"/>
                <a:ea typeface="Verdana" pitchFamily="34" charset="0"/>
                <a:cs typeface="Verdana" pitchFamily="34" charset="0"/>
              </a:rPr>
            </a:br>
            <a:r>
              <a:rPr lang="en-US" sz="3600" dirty="0">
                <a:latin typeface="Verdana" pitchFamily="34" charset="0"/>
                <a:ea typeface="Verdana" pitchFamily="34" charset="0"/>
                <a:cs typeface="Verdana" pitchFamily="34" charset="0"/>
              </a:rPr>
              <a:t>of risk compensation like this in the event of early demise of the policy holder:</a:t>
            </a:r>
            <a:br>
              <a:rPr lang="en-US" sz="3600" dirty="0">
                <a:latin typeface="Verdana" pitchFamily="34" charset="0"/>
                <a:ea typeface="Verdana" pitchFamily="34" charset="0"/>
                <a:cs typeface="Verdana" pitchFamily="34" charset="0"/>
              </a:rPr>
            </a:br>
            <a:r>
              <a:rPr lang="en-US" sz="3600" dirty="0">
                <a:latin typeface="Verdana" pitchFamily="34" charset="0"/>
                <a:ea typeface="Verdana" pitchFamily="34" charset="0"/>
                <a:cs typeface="Verdana" pitchFamily="34" charset="0"/>
              </a:rPr>
              <a:t>       </a:t>
            </a:r>
            <a:br>
              <a:rPr lang="en-US" sz="3600" dirty="0">
                <a:latin typeface="Verdana" pitchFamily="34" charset="0"/>
                <a:ea typeface="Verdana" pitchFamily="34" charset="0"/>
                <a:cs typeface="Verdana" pitchFamily="34" charset="0"/>
              </a:rPr>
            </a:br>
            <a:r>
              <a:rPr lang="en-US" sz="3600" dirty="0">
                <a:latin typeface="Verdana" pitchFamily="34" charset="0"/>
                <a:ea typeface="Verdana" pitchFamily="34" charset="0"/>
                <a:cs typeface="Verdana" pitchFamily="34" charset="0"/>
              </a:rPr>
              <a:t> 1) Premium Waiver.</a:t>
            </a:r>
            <a:br>
              <a:rPr lang="en-US" sz="3600" dirty="0">
                <a:latin typeface="Verdana" pitchFamily="34" charset="0"/>
                <a:ea typeface="Verdana" pitchFamily="34" charset="0"/>
                <a:cs typeface="Verdana" pitchFamily="34" charset="0"/>
              </a:rPr>
            </a:br>
            <a:r>
              <a:rPr lang="en-US" sz="3600" dirty="0">
                <a:latin typeface="Verdana" pitchFamily="34" charset="0"/>
                <a:ea typeface="Verdana" pitchFamily="34" charset="0"/>
                <a:cs typeface="Verdana" pitchFamily="34" charset="0"/>
              </a:rPr>
              <a:t>       2) 10% of Sum Assured                	EVERY YEAR till</a:t>
            </a:r>
            <a:br>
              <a:rPr lang="en-US" sz="3600" dirty="0">
                <a:latin typeface="Verdana" pitchFamily="34" charset="0"/>
                <a:ea typeface="Verdana" pitchFamily="34" charset="0"/>
                <a:cs typeface="Verdana" pitchFamily="34" charset="0"/>
              </a:rPr>
            </a:br>
            <a:r>
              <a:rPr lang="en-US" sz="3600" dirty="0">
                <a:latin typeface="Verdana" pitchFamily="34" charset="0"/>
                <a:ea typeface="Verdana" pitchFamily="34" charset="0"/>
                <a:cs typeface="Verdana" pitchFamily="34" charset="0"/>
              </a:rPr>
              <a:t>         	    maturity date &amp; again</a:t>
            </a:r>
            <a:br>
              <a:rPr lang="en-US" sz="3600" dirty="0">
                <a:latin typeface="Verdana" pitchFamily="34" charset="0"/>
                <a:ea typeface="Verdana" pitchFamily="34" charset="0"/>
                <a:cs typeface="Verdana" pitchFamily="34" charset="0"/>
              </a:rPr>
            </a:br>
            <a:r>
              <a:rPr lang="en-US" sz="3600" dirty="0">
                <a:latin typeface="Verdana" pitchFamily="34" charset="0"/>
                <a:ea typeface="Verdana" pitchFamily="34" charset="0"/>
                <a:cs typeface="Verdana" pitchFamily="34" charset="0"/>
              </a:rPr>
              <a:t>         3) Lump sum on maturity.     </a:t>
            </a:r>
            <a:br>
              <a:rPr lang="en-US" sz="3600" dirty="0">
                <a:latin typeface="Verdana" pitchFamily="34" charset="0"/>
                <a:ea typeface="Verdana" pitchFamily="34" charset="0"/>
                <a:cs typeface="Verdana" pitchFamily="34" charset="0"/>
              </a:rPr>
            </a:br>
            <a:r>
              <a:rPr lang="en-US" sz="3600" dirty="0">
                <a:latin typeface="Verdana" pitchFamily="34" charset="0"/>
                <a:ea typeface="Verdana" pitchFamily="34" charset="0"/>
                <a:cs typeface="Verdana" pitchFamily="34" charset="0"/>
              </a:rPr>
              <a:t>     </a:t>
            </a:r>
          </a:p>
        </p:txBody>
      </p:sp>
    </p:spTree>
    <p:extLst>
      <p:ext uri="{BB962C8B-B14F-4D97-AF65-F5344CB8AC3E}">
        <p14:creationId xmlns:p14="http://schemas.microsoft.com/office/powerpoint/2010/main" val="9701587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2130425"/>
            <a:ext cx="7772400" cy="1470025"/>
          </a:xfrm>
        </p:spPr>
        <p:txBody>
          <a:bodyPr>
            <a:normAutofit fontScale="90000"/>
          </a:bodyPr>
          <a:lstStyle/>
          <a:p>
            <a:br>
              <a:rPr lang="en-US" sz="4000" u="sng" dirty="0">
                <a:latin typeface="Verdana" pitchFamily="34" charset="0"/>
                <a:ea typeface="Verdana" pitchFamily="34" charset="0"/>
                <a:cs typeface="Verdana" pitchFamily="34" charset="0"/>
              </a:rPr>
            </a:br>
            <a:br>
              <a:rPr lang="en-US" sz="4000" u="sng" dirty="0">
                <a:latin typeface="Verdana" pitchFamily="34" charset="0"/>
                <a:ea typeface="Verdana" pitchFamily="34" charset="0"/>
                <a:cs typeface="Verdana" pitchFamily="34" charset="0"/>
              </a:rPr>
            </a:br>
            <a:r>
              <a:rPr lang="en-US" sz="4000" u="sng" dirty="0">
                <a:solidFill>
                  <a:srgbClr val="C00000"/>
                </a:solidFill>
                <a:latin typeface="Verdana" pitchFamily="34" charset="0"/>
                <a:ea typeface="Verdana" pitchFamily="34" charset="0"/>
                <a:cs typeface="Verdana" pitchFamily="34" charset="0"/>
              </a:rPr>
              <a:t>Illustration:</a:t>
            </a:r>
            <a:br>
              <a:rPr lang="en-US" sz="4000" dirty="0">
                <a:solidFill>
                  <a:srgbClr val="C00000"/>
                </a:solidFill>
                <a:latin typeface="Verdana" pitchFamily="34" charset="0"/>
                <a:ea typeface="Verdana" pitchFamily="34" charset="0"/>
                <a:cs typeface="Verdana" pitchFamily="34" charset="0"/>
              </a:rPr>
            </a:br>
            <a:br>
              <a:rPr lang="en-US" sz="4000" dirty="0">
                <a:solidFill>
                  <a:srgbClr val="C00000"/>
                </a:solidFill>
                <a:latin typeface="Verdana" pitchFamily="34" charset="0"/>
                <a:ea typeface="Verdana" pitchFamily="34" charset="0"/>
                <a:cs typeface="Verdana" pitchFamily="34" charset="0"/>
              </a:rPr>
            </a:br>
            <a:r>
              <a:rPr lang="en-US" sz="4000" dirty="0">
                <a:solidFill>
                  <a:srgbClr val="C00000"/>
                </a:solidFill>
                <a:latin typeface="Verdana" pitchFamily="34" charset="0"/>
                <a:ea typeface="Verdana" pitchFamily="34" charset="0"/>
                <a:cs typeface="Verdana" pitchFamily="34" charset="0"/>
              </a:rPr>
              <a:t>Mr. </a:t>
            </a:r>
            <a:r>
              <a:rPr lang="en-US" sz="4000" dirty="0" err="1">
                <a:solidFill>
                  <a:srgbClr val="C00000"/>
                </a:solidFill>
                <a:latin typeface="Verdana" pitchFamily="34" charset="0"/>
                <a:ea typeface="Verdana" pitchFamily="34" charset="0"/>
                <a:cs typeface="Verdana" pitchFamily="34" charset="0"/>
              </a:rPr>
              <a:t>Kailash</a:t>
            </a:r>
            <a:r>
              <a:rPr lang="en-US" sz="4000" dirty="0">
                <a:solidFill>
                  <a:srgbClr val="C00000"/>
                </a:solidFill>
                <a:latin typeface="Verdana" pitchFamily="34" charset="0"/>
                <a:ea typeface="Verdana" pitchFamily="34" charset="0"/>
                <a:cs typeface="Verdana" pitchFamily="34" charset="0"/>
              </a:rPr>
              <a:t>, aged 35, takes</a:t>
            </a:r>
            <a:br>
              <a:rPr lang="en-US" sz="4000" dirty="0">
                <a:solidFill>
                  <a:srgbClr val="C00000"/>
                </a:solidFill>
                <a:latin typeface="Verdana" pitchFamily="34" charset="0"/>
                <a:ea typeface="Verdana" pitchFamily="34" charset="0"/>
                <a:cs typeface="Verdana" pitchFamily="34" charset="0"/>
              </a:rPr>
            </a:br>
            <a:r>
              <a:rPr lang="en-US" sz="4000" dirty="0" err="1">
                <a:solidFill>
                  <a:srgbClr val="C00000"/>
                </a:solidFill>
                <a:latin typeface="Verdana" pitchFamily="34" charset="0"/>
                <a:ea typeface="Verdana" pitchFamily="34" charset="0"/>
                <a:cs typeface="Verdana" pitchFamily="34" charset="0"/>
              </a:rPr>
              <a:t>Jeevan</a:t>
            </a:r>
            <a:r>
              <a:rPr lang="en-US" sz="4000" dirty="0">
                <a:solidFill>
                  <a:srgbClr val="C00000"/>
                </a:solidFill>
                <a:latin typeface="Verdana" pitchFamily="34" charset="0"/>
                <a:ea typeface="Verdana" pitchFamily="34" charset="0"/>
                <a:cs typeface="Verdana" pitchFamily="34" charset="0"/>
              </a:rPr>
              <a:t> </a:t>
            </a:r>
            <a:r>
              <a:rPr lang="en-US" sz="4000" dirty="0" err="1">
                <a:solidFill>
                  <a:srgbClr val="C00000"/>
                </a:solidFill>
                <a:latin typeface="Verdana" pitchFamily="34" charset="0"/>
                <a:ea typeface="Verdana" pitchFamily="34" charset="0"/>
                <a:cs typeface="Verdana" pitchFamily="34" charset="0"/>
              </a:rPr>
              <a:t>Lakshya</a:t>
            </a:r>
            <a:r>
              <a:rPr lang="en-US" sz="4000" dirty="0">
                <a:solidFill>
                  <a:srgbClr val="C00000"/>
                </a:solidFill>
                <a:latin typeface="Verdana" pitchFamily="34" charset="0"/>
                <a:ea typeface="Verdana" pitchFamily="34" charset="0"/>
                <a:cs typeface="Verdana" pitchFamily="34" charset="0"/>
              </a:rPr>
              <a:t> Policy for</a:t>
            </a:r>
            <a:br>
              <a:rPr lang="en-US" sz="4000" dirty="0">
                <a:solidFill>
                  <a:srgbClr val="C00000"/>
                </a:solidFill>
                <a:latin typeface="Verdana" pitchFamily="34" charset="0"/>
                <a:ea typeface="Verdana" pitchFamily="34" charset="0"/>
                <a:cs typeface="Verdana" pitchFamily="34" charset="0"/>
              </a:rPr>
            </a:br>
            <a:r>
              <a:rPr lang="en-US" sz="4000" b="1" dirty="0">
                <a:solidFill>
                  <a:srgbClr val="C00000"/>
                </a:solidFill>
                <a:latin typeface="Verdana" pitchFamily="34" charset="0"/>
                <a:ea typeface="Verdana" pitchFamily="34" charset="0"/>
                <a:cs typeface="Verdana" pitchFamily="34" charset="0"/>
              </a:rPr>
              <a:t>Rs.25 lakhs</a:t>
            </a:r>
            <a:r>
              <a:rPr lang="en-US" sz="4000" dirty="0">
                <a:solidFill>
                  <a:srgbClr val="C00000"/>
                </a:solidFill>
                <a:latin typeface="Verdana" pitchFamily="34" charset="0"/>
                <a:ea typeface="Verdana" pitchFamily="34" charset="0"/>
                <a:cs typeface="Verdana" pitchFamily="34" charset="0"/>
              </a:rPr>
              <a:t>.</a:t>
            </a:r>
            <a:br>
              <a:rPr lang="en-US" sz="4000" dirty="0">
                <a:solidFill>
                  <a:srgbClr val="C00000"/>
                </a:solidFill>
                <a:latin typeface="Verdana" pitchFamily="34" charset="0"/>
                <a:ea typeface="Verdana" pitchFamily="34" charset="0"/>
                <a:cs typeface="Verdana" pitchFamily="34" charset="0"/>
              </a:rPr>
            </a:br>
            <a:br>
              <a:rPr lang="en-US" sz="4000" dirty="0">
                <a:solidFill>
                  <a:srgbClr val="C00000"/>
                </a:solidFill>
                <a:latin typeface="Verdana" pitchFamily="34" charset="0"/>
                <a:ea typeface="Verdana" pitchFamily="34" charset="0"/>
                <a:cs typeface="Verdana" pitchFamily="34" charset="0"/>
              </a:rPr>
            </a:br>
            <a:r>
              <a:rPr lang="en-US" sz="4000" dirty="0">
                <a:solidFill>
                  <a:srgbClr val="C00000"/>
                </a:solidFill>
                <a:latin typeface="Verdana" pitchFamily="34" charset="0"/>
                <a:ea typeface="Verdana" pitchFamily="34" charset="0"/>
                <a:cs typeface="Verdana" pitchFamily="34" charset="0"/>
              </a:rPr>
              <a:t>His daughter is now 4 years old.</a:t>
            </a:r>
            <a:br>
              <a:rPr lang="en-US" sz="4000" dirty="0">
                <a:solidFill>
                  <a:srgbClr val="C00000"/>
                </a:solidFill>
                <a:latin typeface="Verdana" pitchFamily="34" charset="0"/>
                <a:ea typeface="Verdana" pitchFamily="34" charset="0"/>
                <a:cs typeface="Verdana" pitchFamily="34" charset="0"/>
              </a:rPr>
            </a:br>
            <a:r>
              <a:rPr lang="en-US" sz="4000" dirty="0">
                <a:solidFill>
                  <a:srgbClr val="C00000"/>
                </a:solidFill>
                <a:latin typeface="Verdana" pitchFamily="34" charset="0"/>
                <a:ea typeface="Verdana" pitchFamily="34" charset="0"/>
                <a:cs typeface="Verdana" pitchFamily="34" charset="0"/>
              </a:rPr>
              <a:t>Wife’s age is 32.</a:t>
            </a:r>
            <a:br>
              <a:rPr lang="en-US" sz="4000" dirty="0">
                <a:solidFill>
                  <a:srgbClr val="C00000"/>
                </a:solidFill>
                <a:latin typeface="Verdana" pitchFamily="34" charset="0"/>
                <a:ea typeface="Verdana" pitchFamily="34" charset="0"/>
                <a:cs typeface="Verdana" pitchFamily="34" charset="0"/>
              </a:rPr>
            </a:br>
            <a:br>
              <a:rPr lang="en-US" sz="4000" dirty="0">
                <a:solidFill>
                  <a:srgbClr val="C00000"/>
                </a:solidFill>
                <a:latin typeface="Verdana" pitchFamily="34" charset="0"/>
                <a:ea typeface="Verdana" pitchFamily="34" charset="0"/>
                <a:cs typeface="Verdana" pitchFamily="34" charset="0"/>
              </a:rPr>
            </a:br>
            <a:r>
              <a:rPr lang="en-US" sz="4000" dirty="0">
                <a:solidFill>
                  <a:srgbClr val="C00000"/>
                </a:solidFill>
                <a:latin typeface="Verdana" pitchFamily="34" charset="0"/>
                <a:ea typeface="Verdana" pitchFamily="34" charset="0"/>
                <a:cs typeface="Verdana" pitchFamily="34" charset="0"/>
              </a:rPr>
              <a:t>                           </a:t>
            </a:r>
            <a:r>
              <a:rPr lang="en-US" sz="4000" dirty="0" err="1">
                <a:solidFill>
                  <a:srgbClr val="C00000"/>
                </a:solidFill>
                <a:latin typeface="Verdana" pitchFamily="34" charset="0"/>
                <a:ea typeface="Verdana" pitchFamily="34" charset="0"/>
                <a:cs typeface="Verdana" pitchFamily="34" charset="0"/>
              </a:rPr>
              <a:t>contd</a:t>
            </a:r>
            <a:r>
              <a:rPr lang="en-US" sz="4000" dirty="0">
                <a:solidFill>
                  <a:srgbClr val="C00000"/>
                </a:solidFill>
                <a:latin typeface="Verdana" pitchFamily="34" charset="0"/>
                <a:ea typeface="Verdana" pitchFamily="34" charset="0"/>
                <a:cs typeface="Verdana" pitchFamily="34" charset="0"/>
              </a:rPr>
              <a:t>…..</a:t>
            </a:r>
            <a:br>
              <a:rPr lang="en-US" dirty="0"/>
            </a:br>
            <a:endParaRPr lang="en-US" dirty="0"/>
          </a:p>
        </p:txBody>
      </p:sp>
    </p:spTree>
    <p:extLst>
      <p:ext uri="{BB962C8B-B14F-4D97-AF65-F5344CB8AC3E}">
        <p14:creationId xmlns:p14="http://schemas.microsoft.com/office/powerpoint/2010/main" val="38167016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2130425"/>
            <a:ext cx="7772400" cy="1470025"/>
          </a:xfrm>
        </p:spPr>
        <p:txBody>
          <a:bodyPr>
            <a:normAutofit fontScale="90000"/>
          </a:bodyPr>
          <a:lstStyle/>
          <a:p>
            <a:br>
              <a:rPr lang="en-US" dirty="0"/>
            </a:br>
            <a:br>
              <a:rPr lang="en-US" dirty="0"/>
            </a:br>
            <a:r>
              <a:rPr lang="en-US" sz="3600" dirty="0">
                <a:latin typeface="Verdana" pitchFamily="34" charset="0"/>
                <a:ea typeface="Verdana" pitchFamily="34" charset="0"/>
                <a:cs typeface="Verdana" pitchFamily="34" charset="0"/>
              </a:rPr>
              <a:t>He chooses the policy term as </a:t>
            </a:r>
            <a:br>
              <a:rPr lang="en-US" sz="3600" dirty="0">
                <a:latin typeface="Verdana" pitchFamily="34" charset="0"/>
                <a:ea typeface="Verdana" pitchFamily="34" charset="0"/>
                <a:cs typeface="Verdana" pitchFamily="34" charset="0"/>
              </a:rPr>
            </a:br>
            <a:r>
              <a:rPr lang="en-US" sz="3600" dirty="0">
                <a:latin typeface="Verdana" pitchFamily="34" charset="0"/>
                <a:ea typeface="Verdana" pitchFamily="34" charset="0"/>
                <a:cs typeface="Verdana" pitchFamily="34" charset="0"/>
              </a:rPr>
              <a:t> 20 years because he needs </a:t>
            </a:r>
            <a:br>
              <a:rPr lang="en-US" sz="3600" dirty="0">
                <a:latin typeface="Verdana" pitchFamily="34" charset="0"/>
                <a:ea typeface="Verdana" pitchFamily="34" charset="0"/>
                <a:cs typeface="Verdana" pitchFamily="34" charset="0"/>
              </a:rPr>
            </a:br>
            <a:r>
              <a:rPr lang="en-US" sz="3600" dirty="0">
                <a:latin typeface="Verdana" pitchFamily="34" charset="0"/>
                <a:ea typeface="Verdana" pitchFamily="34" charset="0"/>
                <a:cs typeface="Verdana" pitchFamily="34" charset="0"/>
              </a:rPr>
              <a:t>to create marriage fund right now, so that when his daughter reaches age 24, he can use this marriage fund for his daughter’s marriage.</a:t>
            </a:r>
            <a:br>
              <a:rPr lang="en-US" sz="3600" dirty="0">
                <a:latin typeface="Verdana" pitchFamily="34" charset="0"/>
                <a:ea typeface="Verdana" pitchFamily="34" charset="0"/>
                <a:cs typeface="Verdana" pitchFamily="34" charset="0"/>
              </a:rPr>
            </a:br>
            <a:br>
              <a:rPr lang="en-US" sz="3600" dirty="0">
                <a:latin typeface="Verdana" pitchFamily="34" charset="0"/>
                <a:ea typeface="Verdana" pitchFamily="34" charset="0"/>
                <a:cs typeface="Verdana" pitchFamily="34" charset="0"/>
              </a:rPr>
            </a:br>
            <a:r>
              <a:rPr lang="en-US" sz="3600" dirty="0">
                <a:latin typeface="Verdana" pitchFamily="34" charset="0"/>
                <a:ea typeface="Verdana" pitchFamily="34" charset="0"/>
                <a:cs typeface="Verdana" pitchFamily="34" charset="0"/>
              </a:rPr>
              <a:t>In this case, he needs to pay premium for 17 years</a:t>
            </a:r>
            <a:r>
              <a:rPr lang="en-US" dirty="0"/>
              <a:t> only.</a:t>
            </a:r>
            <a:br>
              <a:rPr lang="en-US" dirty="0"/>
            </a:br>
            <a:br>
              <a:rPr lang="en-US" dirty="0"/>
            </a:br>
            <a:r>
              <a:rPr lang="en-US" dirty="0"/>
              <a:t>                            </a:t>
            </a:r>
            <a:r>
              <a:rPr lang="en-US" sz="3600" dirty="0" err="1">
                <a:latin typeface="Verdana" pitchFamily="34" charset="0"/>
                <a:ea typeface="Verdana" pitchFamily="34" charset="0"/>
                <a:cs typeface="Verdana" pitchFamily="34" charset="0"/>
              </a:rPr>
              <a:t>Contd</a:t>
            </a:r>
            <a:r>
              <a:rPr lang="en-US" sz="3600" dirty="0">
                <a:latin typeface="Verdana" pitchFamily="34" charset="0"/>
                <a:ea typeface="Verdana" pitchFamily="34" charset="0"/>
                <a:cs typeface="Verdana" pitchFamily="34" charset="0"/>
              </a:rPr>
              <a:t>……</a:t>
            </a:r>
          </a:p>
        </p:txBody>
      </p:sp>
    </p:spTree>
    <p:extLst>
      <p:ext uri="{BB962C8B-B14F-4D97-AF65-F5344CB8AC3E}">
        <p14:creationId xmlns:p14="http://schemas.microsoft.com/office/powerpoint/2010/main" val="39613310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2130425"/>
            <a:ext cx="7772400" cy="1470025"/>
          </a:xfrm>
        </p:spPr>
        <p:txBody>
          <a:bodyPr>
            <a:noAutofit/>
          </a:bodyPr>
          <a:lstStyle/>
          <a:p>
            <a:br>
              <a:rPr lang="en-US" sz="3600" dirty="0">
                <a:latin typeface="Verdana" pitchFamily="34" charset="0"/>
                <a:ea typeface="Verdana" pitchFamily="34" charset="0"/>
                <a:cs typeface="Verdana" pitchFamily="34" charset="0"/>
              </a:rPr>
            </a:br>
            <a:br>
              <a:rPr lang="en-US" sz="3600" dirty="0">
                <a:latin typeface="Verdana" pitchFamily="34" charset="0"/>
                <a:ea typeface="Verdana" pitchFamily="34" charset="0"/>
                <a:cs typeface="Verdana" pitchFamily="34" charset="0"/>
              </a:rPr>
            </a:br>
            <a:br>
              <a:rPr lang="en-US" sz="3600" dirty="0">
                <a:latin typeface="Verdana" pitchFamily="34" charset="0"/>
                <a:ea typeface="Verdana" pitchFamily="34" charset="0"/>
                <a:cs typeface="Verdana" pitchFamily="34" charset="0"/>
              </a:rPr>
            </a:br>
            <a:br>
              <a:rPr lang="en-US" sz="3600" dirty="0">
                <a:latin typeface="Verdana" pitchFamily="34" charset="0"/>
                <a:ea typeface="Verdana" pitchFamily="34" charset="0"/>
                <a:cs typeface="Verdana" pitchFamily="34" charset="0"/>
              </a:rPr>
            </a:br>
            <a:br>
              <a:rPr lang="en-US" sz="3600" dirty="0">
                <a:latin typeface="Verdana" pitchFamily="34" charset="0"/>
                <a:ea typeface="Verdana" pitchFamily="34" charset="0"/>
                <a:cs typeface="Verdana" pitchFamily="34" charset="0"/>
              </a:rPr>
            </a:br>
            <a:r>
              <a:rPr lang="en-US" sz="3600" dirty="0">
                <a:solidFill>
                  <a:srgbClr val="7030A0"/>
                </a:solidFill>
                <a:latin typeface="Verdana" pitchFamily="34" charset="0"/>
                <a:ea typeface="Verdana" pitchFamily="34" charset="0"/>
                <a:cs typeface="Verdana" pitchFamily="34" charset="0"/>
              </a:rPr>
              <a:t>Kailash pays a premium of </a:t>
            </a:r>
            <a:br>
              <a:rPr lang="en-US" sz="3600" dirty="0">
                <a:solidFill>
                  <a:srgbClr val="7030A0"/>
                </a:solidFill>
                <a:latin typeface="Verdana" pitchFamily="34" charset="0"/>
                <a:ea typeface="Verdana" pitchFamily="34" charset="0"/>
                <a:cs typeface="Verdana" pitchFamily="34" charset="0"/>
              </a:rPr>
            </a:br>
            <a:r>
              <a:rPr lang="en-US" sz="3600" dirty="0">
                <a:solidFill>
                  <a:srgbClr val="7030A0"/>
                </a:solidFill>
                <a:latin typeface="Verdana" pitchFamily="34" charset="0"/>
                <a:ea typeface="Verdana" pitchFamily="34" charset="0"/>
                <a:cs typeface="Verdana" pitchFamily="34" charset="0"/>
              </a:rPr>
              <a:t>Rs.1.47 lakhs per year for next 17 years.</a:t>
            </a:r>
            <a:br>
              <a:rPr lang="en-US" sz="3600" dirty="0">
                <a:solidFill>
                  <a:srgbClr val="7030A0"/>
                </a:solidFill>
                <a:latin typeface="Verdana" pitchFamily="34" charset="0"/>
                <a:ea typeface="Verdana" pitchFamily="34" charset="0"/>
                <a:cs typeface="Verdana" pitchFamily="34" charset="0"/>
              </a:rPr>
            </a:br>
            <a:r>
              <a:rPr lang="en-US" sz="3600" dirty="0">
                <a:solidFill>
                  <a:srgbClr val="7030A0"/>
                </a:solidFill>
                <a:latin typeface="Verdana" pitchFamily="34" charset="0"/>
                <a:ea typeface="Verdana" pitchFamily="34" charset="0"/>
                <a:cs typeface="Verdana" pitchFamily="34" charset="0"/>
              </a:rPr>
              <a:t>(Rs.12,291 </a:t>
            </a:r>
            <a:r>
              <a:rPr lang="en-US" sz="3600" dirty="0" err="1">
                <a:solidFill>
                  <a:srgbClr val="7030A0"/>
                </a:solidFill>
                <a:latin typeface="Verdana" pitchFamily="34" charset="0"/>
                <a:ea typeface="Verdana" pitchFamily="34" charset="0"/>
                <a:cs typeface="Verdana" pitchFamily="34" charset="0"/>
              </a:rPr>
              <a:t>p.m</a:t>
            </a:r>
            <a:r>
              <a:rPr lang="en-US" sz="3600" dirty="0">
                <a:solidFill>
                  <a:srgbClr val="7030A0"/>
                </a:solidFill>
                <a:latin typeface="Verdana" pitchFamily="34" charset="0"/>
                <a:ea typeface="Verdana" pitchFamily="34" charset="0"/>
                <a:cs typeface="Verdana" pitchFamily="34" charset="0"/>
              </a:rPr>
              <a:t>).</a:t>
            </a:r>
            <a:br>
              <a:rPr lang="en-US" sz="3600" dirty="0">
                <a:solidFill>
                  <a:srgbClr val="7030A0"/>
                </a:solidFill>
                <a:latin typeface="Verdana" pitchFamily="34" charset="0"/>
                <a:ea typeface="Verdana" pitchFamily="34" charset="0"/>
                <a:cs typeface="Verdana" pitchFamily="34" charset="0"/>
              </a:rPr>
            </a:br>
            <a:br>
              <a:rPr lang="en-US" sz="3600" dirty="0">
                <a:solidFill>
                  <a:srgbClr val="7030A0"/>
                </a:solidFill>
                <a:latin typeface="Verdana" pitchFamily="34" charset="0"/>
                <a:ea typeface="Verdana" pitchFamily="34" charset="0"/>
                <a:cs typeface="Verdana" pitchFamily="34" charset="0"/>
              </a:rPr>
            </a:br>
            <a:r>
              <a:rPr lang="en-US" sz="3600" dirty="0">
                <a:solidFill>
                  <a:srgbClr val="7030A0"/>
                </a:solidFill>
                <a:latin typeface="Verdana" pitchFamily="34" charset="0"/>
                <a:ea typeface="Verdana" pitchFamily="34" charset="0"/>
                <a:cs typeface="Verdana" pitchFamily="34" charset="0"/>
              </a:rPr>
              <a:t> So </a:t>
            </a:r>
            <a:r>
              <a:rPr lang="en-US" sz="3600" dirty="0" err="1">
                <a:solidFill>
                  <a:srgbClr val="7030A0"/>
                </a:solidFill>
                <a:latin typeface="Verdana" pitchFamily="34" charset="0"/>
                <a:ea typeface="Verdana" pitchFamily="34" charset="0"/>
                <a:cs typeface="Verdana" pitchFamily="34" charset="0"/>
              </a:rPr>
              <a:t>Kailash’s</a:t>
            </a:r>
            <a:r>
              <a:rPr lang="en-US" sz="3600" dirty="0">
                <a:solidFill>
                  <a:srgbClr val="7030A0"/>
                </a:solidFill>
                <a:latin typeface="Verdana" pitchFamily="34" charset="0"/>
                <a:ea typeface="Verdana" pitchFamily="34" charset="0"/>
                <a:cs typeface="Verdana" pitchFamily="34" charset="0"/>
              </a:rPr>
              <a:t> daughter’s marriage fund starts accumulating from </a:t>
            </a:r>
            <a:br>
              <a:rPr lang="en-US" sz="3600" dirty="0">
                <a:solidFill>
                  <a:srgbClr val="7030A0"/>
                </a:solidFill>
                <a:latin typeface="Verdana" pitchFamily="34" charset="0"/>
                <a:ea typeface="Verdana" pitchFamily="34" charset="0"/>
                <a:cs typeface="Verdana" pitchFamily="34" charset="0"/>
              </a:rPr>
            </a:br>
            <a:r>
              <a:rPr lang="en-US" sz="3600" dirty="0">
                <a:solidFill>
                  <a:srgbClr val="7030A0"/>
                </a:solidFill>
                <a:latin typeface="Verdana" pitchFamily="34" charset="0"/>
                <a:ea typeface="Verdana" pitchFamily="34" charset="0"/>
                <a:cs typeface="Verdana" pitchFamily="34" charset="0"/>
              </a:rPr>
              <a:t>now onwards.</a:t>
            </a:r>
            <a:br>
              <a:rPr lang="en-US" sz="3600" dirty="0">
                <a:solidFill>
                  <a:srgbClr val="7030A0"/>
                </a:solidFill>
                <a:latin typeface="Verdana" pitchFamily="34" charset="0"/>
                <a:ea typeface="Verdana" pitchFamily="34" charset="0"/>
                <a:cs typeface="Verdana" pitchFamily="34" charset="0"/>
              </a:rPr>
            </a:br>
            <a:br>
              <a:rPr lang="en-US" sz="3600" dirty="0">
                <a:solidFill>
                  <a:srgbClr val="7030A0"/>
                </a:solidFill>
                <a:latin typeface="Verdana" pitchFamily="34" charset="0"/>
                <a:ea typeface="Verdana" pitchFamily="34" charset="0"/>
                <a:cs typeface="Verdana" pitchFamily="34" charset="0"/>
              </a:rPr>
            </a:br>
            <a:r>
              <a:rPr lang="en-US" sz="3600" dirty="0" err="1">
                <a:solidFill>
                  <a:srgbClr val="7030A0"/>
                </a:solidFill>
                <a:latin typeface="Verdana" pitchFamily="34" charset="0"/>
                <a:ea typeface="Verdana" pitchFamily="34" charset="0"/>
                <a:cs typeface="Verdana" pitchFamily="34" charset="0"/>
              </a:rPr>
              <a:t>Contd</a:t>
            </a:r>
            <a:r>
              <a:rPr lang="en-US" sz="3600" dirty="0">
                <a:solidFill>
                  <a:srgbClr val="7030A0"/>
                </a:solidFill>
                <a:latin typeface="Verdana" pitchFamily="34" charset="0"/>
                <a:ea typeface="Verdana" pitchFamily="34" charset="0"/>
                <a:cs typeface="Verdana" pitchFamily="34" charset="0"/>
              </a:rPr>
              <a:t>…</a:t>
            </a:r>
            <a:br>
              <a:rPr lang="en-US" sz="3600" dirty="0">
                <a:solidFill>
                  <a:srgbClr val="7030A0"/>
                </a:solidFill>
                <a:latin typeface="Verdana" pitchFamily="34" charset="0"/>
                <a:ea typeface="Verdana" pitchFamily="34" charset="0"/>
                <a:cs typeface="Verdana" pitchFamily="34" charset="0"/>
              </a:rPr>
            </a:br>
            <a:br>
              <a:rPr lang="en-US" sz="3600" dirty="0">
                <a:latin typeface="Verdana" pitchFamily="34" charset="0"/>
                <a:ea typeface="Verdana" pitchFamily="34" charset="0"/>
                <a:cs typeface="Verdana" pitchFamily="34" charset="0"/>
              </a:rPr>
            </a:br>
            <a:br>
              <a:rPr lang="en-US" sz="3600" dirty="0">
                <a:latin typeface="Verdana" pitchFamily="34" charset="0"/>
                <a:ea typeface="Verdana" pitchFamily="34" charset="0"/>
                <a:cs typeface="Verdana" pitchFamily="34" charset="0"/>
              </a:rPr>
            </a:br>
            <a:endParaRPr lang="en-US" sz="3600" dirty="0">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14680590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2130425"/>
            <a:ext cx="7772400" cy="1470025"/>
          </a:xfrm>
        </p:spPr>
        <p:txBody>
          <a:bodyPr>
            <a:noAutofit/>
          </a:bodyPr>
          <a:lstStyle/>
          <a:p>
            <a:br>
              <a:rPr lang="en-US" sz="3600" dirty="0">
                <a:latin typeface="Verdana" pitchFamily="34" charset="0"/>
                <a:ea typeface="Verdana" pitchFamily="34" charset="0"/>
                <a:cs typeface="Verdana" pitchFamily="34" charset="0"/>
              </a:rPr>
            </a:br>
            <a:br>
              <a:rPr lang="en-US" sz="3600" dirty="0">
                <a:latin typeface="Verdana" pitchFamily="34" charset="0"/>
                <a:ea typeface="Verdana" pitchFamily="34" charset="0"/>
                <a:cs typeface="Verdana" pitchFamily="34" charset="0"/>
              </a:rPr>
            </a:br>
            <a:r>
              <a:rPr lang="en-US" sz="3600" dirty="0">
                <a:solidFill>
                  <a:srgbClr val="6600CC"/>
                </a:solidFill>
                <a:latin typeface="Verdana" pitchFamily="34" charset="0"/>
                <a:ea typeface="Verdana" pitchFamily="34" charset="0"/>
                <a:cs typeface="Verdana" pitchFamily="34" charset="0"/>
              </a:rPr>
              <a:t>When </a:t>
            </a:r>
            <a:r>
              <a:rPr lang="en-US" sz="3600" dirty="0" err="1">
                <a:solidFill>
                  <a:srgbClr val="6600CC"/>
                </a:solidFill>
                <a:latin typeface="Verdana" pitchFamily="34" charset="0"/>
                <a:ea typeface="Verdana" pitchFamily="34" charset="0"/>
                <a:cs typeface="Verdana" pitchFamily="34" charset="0"/>
              </a:rPr>
              <a:t>Kailash</a:t>
            </a:r>
            <a:r>
              <a:rPr lang="en-US" sz="3600" dirty="0">
                <a:solidFill>
                  <a:srgbClr val="6600CC"/>
                </a:solidFill>
                <a:latin typeface="Verdana" pitchFamily="34" charset="0"/>
                <a:ea typeface="Verdana" pitchFamily="34" charset="0"/>
                <a:cs typeface="Verdana" pitchFamily="34" charset="0"/>
              </a:rPr>
              <a:t> attains age 55,</a:t>
            </a:r>
            <a:br>
              <a:rPr lang="en-US" sz="3600" dirty="0">
                <a:solidFill>
                  <a:srgbClr val="6600CC"/>
                </a:solidFill>
                <a:latin typeface="Verdana" pitchFamily="34" charset="0"/>
                <a:ea typeface="Verdana" pitchFamily="34" charset="0"/>
                <a:cs typeface="Verdana" pitchFamily="34" charset="0"/>
              </a:rPr>
            </a:br>
            <a:r>
              <a:rPr lang="en-US" sz="3600" dirty="0">
                <a:solidFill>
                  <a:srgbClr val="6600CC"/>
                </a:solidFill>
                <a:latin typeface="Verdana" pitchFamily="34" charset="0"/>
                <a:ea typeface="Verdana" pitchFamily="34" charset="0"/>
                <a:cs typeface="Verdana" pitchFamily="34" charset="0"/>
              </a:rPr>
              <a:t>i.e. when his daughter attains age 24, he will get a tax free lump sum of Rs.47.75 lakhs </a:t>
            </a:r>
            <a:br>
              <a:rPr lang="en-US" sz="3600" dirty="0">
                <a:solidFill>
                  <a:srgbClr val="6600CC"/>
                </a:solidFill>
                <a:latin typeface="Verdana" pitchFamily="34" charset="0"/>
                <a:ea typeface="Verdana" pitchFamily="34" charset="0"/>
                <a:cs typeface="Verdana" pitchFamily="34" charset="0"/>
              </a:rPr>
            </a:br>
            <a:r>
              <a:rPr lang="en-US" sz="3600" dirty="0">
                <a:solidFill>
                  <a:srgbClr val="6600CC"/>
                </a:solidFill>
                <a:latin typeface="Verdana" pitchFamily="34" charset="0"/>
                <a:ea typeface="Verdana" pitchFamily="34" charset="0"/>
                <a:cs typeface="Verdana" pitchFamily="34" charset="0"/>
              </a:rPr>
              <a:t>from LIC.</a:t>
            </a:r>
            <a:br>
              <a:rPr lang="en-US" sz="3600" dirty="0">
                <a:solidFill>
                  <a:srgbClr val="6600CC"/>
                </a:solidFill>
                <a:latin typeface="Verdana" pitchFamily="34" charset="0"/>
                <a:ea typeface="Verdana" pitchFamily="34" charset="0"/>
                <a:cs typeface="Verdana" pitchFamily="34" charset="0"/>
              </a:rPr>
            </a:br>
            <a:br>
              <a:rPr lang="en-US" sz="3600" dirty="0">
                <a:solidFill>
                  <a:srgbClr val="6600CC"/>
                </a:solidFill>
                <a:latin typeface="Verdana" pitchFamily="34" charset="0"/>
                <a:ea typeface="Verdana" pitchFamily="34" charset="0"/>
                <a:cs typeface="Verdana" pitchFamily="34" charset="0"/>
              </a:rPr>
            </a:br>
            <a:r>
              <a:rPr lang="en-US" sz="3600" dirty="0">
                <a:solidFill>
                  <a:srgbClr val="6600CC"/>
                </a:solidFill>
                <a:latin typeface="Verdana" pitchFamily="34" charset="0"/>
                <a:ea typeface="Verdana" pitchFamily="34" charset="0"/>
                <a:cs typeface="Verdana" pitchFamily="34" charset="0"/>
              </a:rPr>
              <a:t>So a risk free corpus will be ready</a:t>
            </a:r>
            <a:br>
              <a:rPr lang="en-US" sz="3600" dirty="0">
                <a:solidFill>
                  <a:srgbClr val="6600CC"/>
                </a:solidFill>
                <a:latin typeface="Verdana" pitchFamily="34" charset="0"/>
                <a:ea typeface="Verdana" pitchFamily="34" charset="0"/>
                <a:cs typeface="Verdana" pitchFamily="34" charset="0"/>
              </a:rPr>
            </a:br>
            <a:r>
              <a:rPr lang="en-US" sz="3600" dirty="0">
                <a:solidFill>
                  <a:srgbClr val="6600CC"/>
                </a:solidFill>
                <a:latin typeface="Verdana" pitchFamily="34" charset="0"/>
                <a:ea typeface="Verdana" pitchFamily="34" charset="0"/>
                <a:cs typeface="Verdana" pitchFamily="34" charset="0"/>
              </a:rPr>
              <a:t>for his daughter’s marriage.</a:t>
            </a:r>
            <a:br>
              <a:rPr lang="en-US" sz="3600" dirty="0">
                <a:solidFill>
                  <a:srgbClr val="6600CC"/>
                </a:solidFill>
                <a:latin typeface="Verdana" pitchFamily="34" charset="0"/>
                <a:ea typeface="Verdana" pitchFamily="34" charset="0"/>
                <a:cs typeface="Verdana" pitchFamily="34" charset="0"/>
              </a:rPr>
            </a:br>
            <a:br>
              <a:rPr lang="en-US" sz="3600" dirty="0">
                <a:latin typeface="Verdana" pitchFamily="34" charset="0"/>
                <a:ea typeface="Verdana" pitchFamily="34" charset="0"/>
                <a:cs typeface="Verdana" pitchFamily="34" charset="0"/>
              </a:rPr>
            </a:br>
            <a:r>
              <a:rPr lang="en-US" sz="3600" dirty="0" err="1">
                <a:latin typeface="Verdana" pitchFamily="34" charset="0"/>
                <a:ea typeface="Verdana" pitchFamily="34" charset="0"/>
                <a:cs typeface="Verdana" pitchFamily="34" charset="0"/>
              </a:rPr>
              <a:t>Contd</a:t>
            </a:r>
            <a:r>
              <a:rPr lang="en-US" sz="3600" dirty="0">
                <a:latin typeface="Verdana" pitchFamily="34" charset="0"/>
                <a:ea typeface="Verdana" pitchFamily="34" charset="0"/>
                <a:cs typeface="Verdana" pitchFamily="34" charset="0"/>
              </a:rPr>
              <a:t>…</a:t>
            </a:r>
          </a:p>
        </p:txBody>
      </p:sp>
    </p:spTree>
    <p:extLst>
      <p:ext uri="{BB962C8B-B14F-4D97-AF65-F5344CB8AC3E}">
        <p14:creationId xmlns:p14="http://schemas.microsoft.com/office/powerpoint/2010/main" val="4574558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2130425"/>
            <a:ext cx="7772400" cy="1470025"/>
          </a:xfrm>
        </p:spPr>
        <p:txBody>
          <a:bodyPr>
            <a:noAutofit/>
          </a:bodyPr>
          <a:lstStyle/>
          <a:p>
            <a:br>
              <a:rPr lang="en-US" sz="3600" dirty="0">
                <a:solidFill>
                  <a:srgbClr val="FF0066"/>
                </a:solidFill>
                <a:latin typeface="Verdana" pitchFamily="34" charset="0"/>
                <a:ea typeface="Verdana" pitchFamily="34" charset="0"/>
                <a:cs typeface="Verdana" pitchFamily="34" charset="0"/>
              </a:rPr>
            </a:br>
            <a:br>
              <a:rPr lang="en-US" sz="3600" dirty="0">
                <a:solidFill>
                  <a:srgbClr val="FF0066"/>
                </a:solidFill>
                <a:latin typeface="Verdana" pitchFamily="34" charset="0"/>
                <a:ea typeface="Verdana" pitchFamily="34" charset="0"/>
                <a:cs typeface="Verdana" pitchFamily="34" charset="0"/>
              </a:rPr>
            </a:br>
            <a:r>
              <a:rPr lang="en-US" sz="3600" dirty="0">
                <a:solidFill>
                  <a:srgbClr val="FF0066"/>
                </a:solidFill>
                <a:latin typeface="Verdana" pitchFamily="34" charset="0"/>
                <a:ea typeface="Verdana" pitchFamily="34" charset="0"/>
                <a:cs typeface="Verdana" pitchFamily="34" charset="0"/>
              </a:rPr>
              <a:t>What will happen if </a:t>
            </a:r>
            <a:r>
              <a:rPr lang="en-US" sz="3600" dirty="0" err="1">
                <a:solidFill>
                  <a:srgbClr val="FF0066"/>
                </a:solidFill>
                <a:latin typeface="Verdana" pitchFamily="34" charset="0"/>
                <a:ea typeface="Verdana" pitchFamily="34" charset="0"/>
                <a:cs typeface="Verdana" pitchFamily="34" charset="0"/>
              </a:rPr>
              <a:t>Kailash</a:t>
            </a:r>
            <a:r>
              <a:rPr lang="en-US" sz="3600" dirty="0">
                <a:solidFill>
                  <a:srgbClr val="FF0066"/>
                </a:solidFill>
                <a:latin typeface="Verdana" pitchFamily="34" charset="0"/>
                <a:ea typeface="Verdana" pitchFamily="34" charset="0"/>
                <a:cs typeface="Verdana" pitchFamily="34" charset="0"/>
              </a:rPr>
              <a:t> dies before the policy term, </a:t>
            </a:r>
            <a:br>
              <a:rPr lang="en-US" sz="3600" dirty="0">
                <a:solidFill>
                  <a:srgbClr val="FF0066"/>
                </a:solidFill>
                <a:latin typeface="Verdana" pitchFamily="34" charset="0"/>
                <a:ea typeface="Verdana" pitchFamily="34" charset="0"/>
                <a:cs typeface="Verdana" pitchFamily="34" charset="0"/>
              </a:rPr>
            </a:br>
            <a:r>
              <a:rPr lang="en-US" sz="3600" dirty="0">
                <a:solidFill>
                  <a:srgbClr val="FF0066"/>
                </a:solidFill>
                <a:latin typeface="Verdana" pitchFamily="34" charset="0"/>
                <a:ea typeface="Verdana" pitchFamily="34" charset="0"/>
                <a:cs typeface="Verdana" pitchFamily="34" charset="0"/>
              </a:rPr>
              <a:t>for example, after 5 years from the date of the policy?</a:t>
            </a:r>
            <a:br>
              <a:rPr lang="en-US" sz="3600" dirty="0">
                <a:solidFill>
                  <a:srgbClr val="FF0066"/>
                </a:solidFill>
                <a:latin typeface="Verdana" pitchFamily="34" charset="0"/>
                <a:ea typeface="Verdana" pitchFamily="34" charset="0"/>
                <a:cs typeface="Verdana" pitchFamily="34" charset="0"/>
              </a:rPr>
            </a:br>
            <a:br>
              <a:rPr lang="en-US" sz="3600" dirty="0">
                <a:solidFill>
                  <a:srgbClr val="FF0066"/>
                </a:solidFill>
                <a:latin typeface="Verdana" pitchFamily="34" charset="0"/>
                <a:ea typeface="Verdana" pitchFamily="34" charset="0"/>
                <a:cs typeface="Verdana" pitchFamily="34" charset="0"/>
              </a:rPr>
            </a:br>
            <a:br>
              <a:rPr lang="en-US" sz="3600" dirty="0">
                <a:solidFill>
                  <a:srgbClr val="FF0066"/>
                </a:solidFill>
                <a:latin typeface="Verdana" pitchFamily="34" charset="0"/>
                <a:ea typeface="Verdana" pitchFamily="34" charset="0"/>
                <a:cs typeface="Verdana" pitchFamily="34" charset="0"/>
              </a:rPr>
            </a:br>
            <a:br>
              <a:rPr lang="en-US" sz="3600" dirty="0">
                <a:solidFill>
                  <a:srgbClr val="FF0066"/>
                </a:solidFill>
                <a:latin typeface="Verdana" pitchFamily="34" charset="0"/>
                <a:ea typeface="Verdana" pitchFamily="34" charset="0"/>
                <a:cs typeface="Verdana" pitchFamily="34" charset="0"/>
              </a:rPr>
            </a:br>
            <a:r>
              <a:rPr lang="en-US" sz="3600" dirty="0" err="1">
                <a:solidFill>
                  <a:srgbClr val="FF0066"/>
                </a:solidFill>
                <a:latin typeface="Verdana" pitchFamily="34" charset="0"/>
                <a:ea typeface="Verdana" pitchFamily="34" charset="0"/>
                <a:cs typeface="Verdana" pitchFamily="34" charset="0"/>
              </a:rPr>
              <a:t>Contd</a:t>
            </a:r>
            <a:r>
              <a:rPr lang="en-US" sz="3600" dirty="0">
                <a:solidFill>
                  <a:srgbClr val="FF0066"/>
                </a:solidFill>
                <a:latin typeface="Verdana" pitchFamily="34" charset="0"/>
                <a:ea typeface="Verdana" pitchFamily="34" charset="0"/>
                <a:cs typeface="Verdana" pitchFamily="34" charset="0"/>
              </a:rPr>
              <a:t>…</a:t>
            </a:r>
          </a:p>
        </p:txBody>
      </p:sp>
    </p:spTree>
    <p:extLst>
      <p:ext uri="{BB962C8B-B14F-4D97-AF65-F5344CB8AC3E}">
        <p14:creationId xmlns:p14="http://schemas.microsoft.com/office/powerpoint/2010/main" val="6196925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2130425"/>
            <a:ext cx="7772400" cy="1470025"/>
          </a:xfrm>
        </p:spPr>
        <p:txBody>
          <a:bodyPr>
            <a:noAutofit/>
          </a:bodyPr>
          <a:lstStyle/>
          <a:p>
            <a:br>
              <a:rPr lang="en-US" sz="3000" dirty="0">
                <a:latin typeface="Verdana" pitchFamily="34" charset="0"/>
                <a:ea typeface="Verdana" pitchFamily="34" charset="0"/>
                <a:cs typeface="Verdana" pitchFamily="34" charset="0"/>
              </a:rPr>
            </a:br>
            <a:br>
              <a:rPr lang="en-US" sz="3000" dirty="0">
                <a:latin typeface="Verdana" pitchFamily="34" charset="0"/>
                <a:ea typeface="Verdana" pitchFamily="34" charset="0"/>
                <a:cs typeface="Verdana" pitchFamily="34" charset="0"/>
              </a:rPr>
            </a:br>
            <a:r>
              <a:rPr lang="en-US" sz="3000" dirty="0">
                <a:solidFill>
                  <a:srgbClr val="6600CC"/>
                </a:solidFill>
                <a:latin typeface="Verdana" pitchFamily="34" charset="0"/>
                <a:ea typeface="Verdana" pitchFamily="34" charset="0"/>
                <a:cs typeface="Verdana" pitchFamily="34" charset="0"/>
              </a:rPr>
              <a:t>All future premiums (Rs 1.47 lakhs)</a:t>
            </a:r>
            <a:br>
              <a:rPr lang="en-US" sz="3000" dirty="0">
                <a:solidFill>
                  <a:srgbClr val="6600CC"/>
                </a:solidFill>
                <a:latin typeface="Verdana" pitchFamily="34" charset="0"/>
                <a:ea typeface="Verdana" pitchFamily="34" charset="0"/>
                <a:cs typeface="Verdana" pitchFamily="34" charset="0"/>
              </a:rPr>
            </a:br>
            <a:r>
              <a:rPr lang="en-US" sz="3000" dirty="0">
                <a:solidFill>
                  <a:srgbClr val="6600CC"/>
                </a:solidFill>
                <a:latin typeface="Verdana" pitchFamily="34" charset="0"/>
                <a:ea typeface="Verdana" pitchFamily="34" charset="0"/>
                <a:cs typeface="Verdana" pitchFamily="34" charset="0"/>
              </a:rPr>
              <a:t>shall be WAIVED.</a:t>
            </a:r>
            <a:br>
              <a:rPr lang="en-US" sz="3000" dirty="0">
                <a:solidFill>
                  <a:srgbClr val="6600CC"/>
                </a:solidFill>
                <a:latin typeface="Verdana" pitchFamily="34" charset="0"/>
                <a:ea typeface="Verdana" pitchFamily="34" charset="0"/>
                <a:cs typeface="Verdana" pitchFamily="34" charset="0"/>
              </a:rPr>
            </a:br>
            <a:br>
              <a:rPr lang="en-US" sz="3000" dirty="0">
                <a:solidFill>
                  <a:srgbClr val="6600CC"/>
                </a:solidFill>
                <a:latin typeface="Verdana" pitchFamily="34" charset="0"/>
                <a:ea typeface="Verdana" pitchFamily="34" charset="0"/>
                <a:cs typeface="Verdana" pitchFamily="34" charset="0"/>
              </a:rPr>
            </a:br>
            <a:r>
              <a:rPr lang="en-US" sz="3000" dirty="0">
                <a:solidFill>
                  <a:srgbClr val="6600CC"/>
                </a:solidFill>
                <a:latin typeface="Verdana" pitchFamily="34" charset="0"/>
                <a:ea typeface="Verdana" pitchFamily="34" charset="0"/>
                <a:cs typeface="Verdana" pitchFamily="34" charset="0"/>
              </a:rPr>
              <a:t>LIC will pay </a:t>
            </a:r>
            <a:r>
              <a:rPr lang="en-US" sz="3000" dirty="0" err="1">
                <a:solidFill>
                  <a:srgbClr val="6600CC"/>
                </a:solidFill>
                <a:latin typeface="Verdana" pitchFamily="34" charset="0"/>
                <a:ea typeface="Verdana" pitchFamily="34" charset="0"/>
                <a:cs typeface="Verdana" pitchFamily="34" charset="0"/>
              </a:rPr>
              <a:t>Rs</a:t>
            </a:r>
            <a:r>
              <a:rPr lang="en-US" sz="3000" dirty="0">
                <a:solidFill>
                  <a:srgbClr val="6600CC"/>
                </a:solidFill>
                <a:latin typeface="Verdana" pitchFamily="34" charset="0"/>
                <a:ea typeface="Verdana" pitchFamily="34" charset="0"/>
                <a:cs typeface="Verdana" pitchFamily="34" charset="0"/>
              </a:rPr>
              <a:t> 2.50 lakhs EVERY YEAR, (10% of </a:t>
            </a:r>
            <a:r>
              <a:rPr lang="en-US" sz="3000" dirty="0" err="1">
                <a:solidFill>
                  <a:srgbClr val="6600CC"/>
                </a:solidFill>
                <a:latin typeface="Verdana" pitchFamily="34" charset="0"/>
                <a:ea typeface="Verdana" pitchFamily="34" charset="0"/>
                <a:cs typeface="Verdana" pitchFamily="34" charset="0"/>
              </a:rPr>
              <a:t>Rs</a:t>
            </a:r>
            <a:r>
              <a:rPr lang="en-US" sz="3000" dirty="0">
                <a:solidFill>
                  <a:srgbClr val="6600CC"/>
                </a:solidFill>
                <a:latin typeface="Verdana" pitchFamily="34" charset="0"/>
                <a:ea typeface="Verdana" pitchFamily="34" charset="0"/>
                <a:cs typeface="Verdana" pitchFamily="34" charset="0"/>
              </a:rPr>
              <a:t> 25 lakhs) from the date of death till maturity date</a:t>
            </a:r>
            <a:br>
              <a:rPr lang="en-US" sz="3000" dirty="0">
                <a:solidFill>
                  <a:srgbClr val="6600CC"/>
                </a:solidFill>
                <a:latin typeface="Verdana" pitchFamily="34" charset="0"/>
                <a:ea typeface="Verdana" pitchFamily="34" charset="0"/>
                <a:cs typeface="Verdana" pitchFamily="34" charset="0"/>
              </a:rPr>
            </a:br>
            <a:r>
              <a:rPr lang="en-US" sz="3000" dirty="0">
                <a:solidFill>
                  <a:srgbClr val="6600CC"/>
                </a:solidFill>
                <a:latin typeface="Verdana" pitchFamily="34" charset="0"/>
                <a:ea typeface="Verdana" pitchFamily="34" charset="0"/>
                <a:cs typeface="Verdana" pitchFamily="34" charset="0"/>
              </a:rPr>
              <a:t>to the spouse for meeting the education expenses of her daughter.</a:t>
            </a:r>
            <a:br>
              <a:rPr lang="en-US" sz="3000" dirty="0">
                <a:solidFill>
                  <a:srgbClr val="6600CC"/>
                </a:solidFill>
                <a:latin typeface="Verdana" pitchFamily="34" charset="0"/>
                <a:ea typeface="Verdana" pitchFamily="34" charset="0"/>
                <a:cs typeface="Verdana" pitchFamily="34" charset="0"/>
              </a:rPr>
            </a:br>
            <a:br>
              <a:rPr lang="en-US" sz="3000" dirty="0">
                <a:solidFill>
                  <a:srgbClr val="6600CC"/>
                </a:solidFill>
                <a:latin typeface="Verdana" pitchFamily="34" charset="0"/>
                <a:ea typeface="Verdana" pitchFamily="34" charset="0"/>
                <a:cs typeface="Verdana" pitchFamily="34" charset="0"/>
              </a:rPr>
            </a:br>
            <a:r>
              <a:rPr lang="en-US" sz="3000" dirty="0">
                <a:solidFill>
                  <a:srgbClr val="6600CC"/>
                </a:solidFill>
                <a:latin typeface="Verdana" pitchFamily="34" charset="0"/>
                <a:ea typeface="Verdana" pitchFamily="34" charset="0"/>
                <a:cs typeface="Verdana" pitchFamily="34" charset="0"/>
              </a:rPr>
              <a:t>Finally, her daughter will receive the maturity amount of Rs.47.75 lakhs.</a:t>
            </a:r>
          </a:p>
        </p:txBody>
      </p:sp>
    </p:spTree>
    <p:extLst>
      <p:ext uri="{BB962C8B-B14F-4D97-AF65-F5344CB8AC3E}">
        <p14:creationId xmlns:p14="http://schemas.microsoft.com/office/powerpoint/2010/main" val="42254759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2130425"/>
            <a:ext cx="7772400" cy="1470025"/>
          </a:xfrm>
        </p:spPr>
        <p:txBody>
          <a:bodyPr>
            <a:normAutofit fontScale="90000"/>
          </a:bodyPr>
          <a:lstStyle/>
          <a:p>
            <a:r>
              <a:rPr lang="en-US" sz="4000" dirty="0">
                <a:solidFill>
                  <a:srgbClr val="FF0066"/>
                </a:solidFill>
                <a:latin typeface="Verdana" pitchFamily="34" charset="0"/>
                <a:ea typeface="Verdana" pitchFamily="34" charset="0"/>
                <a:cs typeface="Verdana" pitchFamily="34" charset="0"/>
              </a:rPr>
              <a:t>Suppose, the death is due to Accident, his wife will get</a:t>
            </a:r>
            <a:br>
              <a:rPr lang="en-US" sz="4000" dirty="0">
                <a:solidFill>
                  <a:srgbClr val="FF0066"/>
                </a:solidFill>
                <a:latin typeface="Verdana" pitchFamily="34" charset="0"/>
                <a:ea typeface="Verdana" pitchFamily="34" charset="0"/>
                <a:cs typeface="Verdana" pitchFamily="34" charset="0"/>
              </a:rPr>
            </a:br>
            <a:r>
              <a:rPr lang="en-US" sz="4000" dirty="0">
                <a:solidFill>
                  <a:srgbClr val="FF0066"/>
                </a:solidFill>
                <a:latin typeface="Verdana" pitchFamily="34" charset="0"/>
                <a:ea typeface="Verdana" pitchFamily="34" charset="0"/>
                <a:cs typeface="Verdana" pitchFamily="34" charset="0"/>
              </a:rPr>
              <a:t>Rs.25 lakhs immediately from LIC besides </a:t>
            </a:r>
            <a:br>
              <a:rPr lang="en-US" sz="3600" dirty="0">
                <a:solidFill>
                  <a:srgbClr val="FF0066"/>
                </a:solidFill>
                <a:latin typeface="Verdana" pitchFamily="34" charset="0"/>
                <a:ea typeface="Verdana" pitchFamily="34" charset="0"/>
                <a:cs typeface="Verdana" pitchFamily="34" charset="0"/>
              </a:rPr>
            </a:br>
            <a:r>
              <a:rPr lang="en-US" sz="4000" dirty="0">
                <a:solidFill>
                  <a:srgbClr val="FF0066"/>
                </a:solidFill>
                <a:latin typeface="Verdana" pitchFamily="34" charset="0"/>
                <a:ea typeface="Verdana" pitchFamily="34" charset="0"/>
                <a:cs typeface="Verdana" pitchFamily="34" charset="0"/>
              </a:rPr>
              <a:t>the other benefits.</a:t>
            </a:r>
          </a:p>
        </p:txBody>
      </p:sp>
    </p:spTree>
    <p:extLst>
      <p:ext uri="{BB962C8B-B14F-4D97-AF65-F5344CB8AC3E}">
        <p14:creationId xmlns:p14="http://schemas.microsoft.com/office/powerpoint/2010/main" val="37749717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2130425"/>
            <a:ext cx="7772400" cy="1470025"/>
          </a:xfrm>
        </p:spPr>
        <p:txBody>
          <a:bodyPr>
            <a:normAutofit fontScale="90000"/>
          </a:bodyPr>
          <a:lstStyle/>
          <a:p>
            <a:br>
              <a:rPr lang="en-US" dirty="0"/>
            </a:br>
            <a:r>
              <a:rPr lang="en-US" sz="3600" dirty="0">
                <a:latin typeface="Verdana" pitchFamily="34" charset="0"/>
                <a:ea typeface="Verdana" pitchFamily="34" charset="0"/>
                <a:cs typeface="Verdana" pitchFamily="34" charset="0"/>
              </a:rPr>
              <a:t>So, by taking Jeevan Lakshya policy, Kailash creates Rs 48 lakhs marriage fund instantly.</a:t>
            </a:r>
            <a:br>
              <a:rPr lang="en-US" sz="3600" dirty="0">
                <a:latin typeface="Verdana" pitchFamily="34" charset="0"/>
                <a:ea typeface="Verdana" pitchFamily="34" charset="0"/>
                <a:cs typeface="Verdana" pitchFamily="34" charset="0"/>
              </a:rPr>
            </a:br>
            <a:br>
              <a:rPr lang="en-US" sz="3600" dirty="0">
                <a:latin typeface="Verdana" pitchFamily="34" charset="0"/>
                <a:ea typeface="Verdana" pitchFamily="34" charset="0"/>
                <a:cs typeface="Verdana" pitchFamily="34" charset="0"/>
              </a:rPr>
            </a:br>
            <a:r>
              <a:rPr lang="en-US" sz="3600" dirty="0">
                <a:latin typeface="Verdana" pitchFamily="34" charset="0"/>
                <a:ea typeface="Verdana" pitchFamily="34" charset="0"/>
                <a:cs typeface="Verdana" pitchFamily="34" charset="0"/>
              </a:rPr>
              <a:t>If he is alive till maturity, he will receive the maturity of Rs.48 lakhs, or if he is not around, her daughter shall receive this amount from LIC.</a:t>
            </a:r>
          </a:p>
        </p:txBody>
      </p:sp>
    </p:spTree>
    <p:extLst>
      <p:ext uri="{BB962C8B-B14F-4D97-AF65-F5344CB8AC3E}">
        <p14:creationId xmlns:p14="http://schemas.microsoft.com/office/powerpoint/2010/main" val="29547130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2130425"/>
            <a:ext cx="7772400" cy="1470025"/>
          </a:xfrm>
        </p:spPr>
        <p:txBody>
          <a:bodyPr>
            <a:noAutofit/>
          </a:bodyPr>
          <a:lstStyle/>
          <a:p>
            <a:br>
              <a:rPr lang="en-US" sz="3000" dirty="0">
                <a:latin typeface="Verdana" pitchFamily="34" charset="0"/>
                <a:ea typeface="Verdana" pitchFamily="34" charset="0"/>
                <a:cs typeface="Verdana" pitchFamily="34" charset="0"/>
              </a:rPr>
            </a:br>
            <a:br>
              <a:rPr lang="en-US" sz="3000" dirty="0">
                <a:latin typeface="Verdana" pitchFamily="34" charset="0"/>
                <a:ea typeface="Verdana" pitchFamily="34" charset="0"/>
                <a:cs typeface="Verdana" pitchFamily="34" charset="0"/>
              </a:rPr>
            </a:br>
            <a:r>
              <a:rPr lang="en-US" sz="3000" dirty="0">
                <a:latin typeface="Verdana" pitchFamily="34" charset="0"/>
                <a:ea typeface="Verdana" pitchFamily="34" charset="0"/>
                <a:cs typeface="Verdana" pitchFamily="34" charset="0"/>
              </a:rPr>
              <a:t>In the above case, the family will NOT suffer much financially after the death of the policyholder because:</a:t>
            </a:r>
            <a:br>
              <a:rPr lang="en-US" sz="3000" dirty="0">
                <a:latin typeface="Verdana" pitchFamily="34" charset="0"/>
                <a:ea typeface="Verdana" pitchFamily="34" charset="0"/>
                <a:cs typeface="Verdana" pitchFamily="34" charset="0"/>
              </a:rPr>
            </a:br>
            <a:br>
              <a:rPr lang="en-US" sz="3000" dirty="0">
                <a:latin typeface="Verdana" pitchFamily="34" charset="0"/>
                <a:ea typeface="Verdana" pitchFamily="34" charset="0"/>
                <a:cs typeface="Verdana" pitchFamily="34" charset="0"/>
              </a:rPr>
            </a:br>
            <a:r>
              <a:rPr lang="en-US" sz="3000" dirty="0">
                <a:latin typeface="Verdana" pitchFamily="34" charset="0"/>
                <a:ea typeface="Verdana" pitchFamily="34" charset="0"/>
                <a:cs typeface="Verdana" pitchFamily="34" charset="0"/>
              </a:rPr>
              <a:t>No future premium paying burden.</a:t>
            </a:r>
            <a:br>
              <a:rPr lang="en-US" sz="3000" dirty="0">
                <a:latin typeface="Verdana" pitchFamily="34" charset="0"/>
                <a:ea typeface="Verdana" pitchFamily="34" charset="0"/>
                <a:cs typeface="Verdana" pitchFamily="34" charset="0"/>
              </a:rPr>
            </a:br>
            <a:br>
              <a:rPr lang="en-US" sz="3000" dirty="0">
                <a:latin typeface="Verdana" pitchFamily="34" charset="0"/>
                <a:ea typeface="Verdana" pitchFamily="34" charset="0"/>
                <a:cs typeface="Verdana" pitchFamily="34" charset="0"/>
              </a:rPr>
            </a:br>
            <a:r>
              <a:rPr lang="en-US" sz="3000" dirty="0" err="1">
                <a:latin typeface="Verdana" pitchFamily="34" charset="0"/>
                <a:ea typeface="Verdana" pitchFamily="34" charset="0"/>
                <a:cs typeface="Verdana" pitchFamily="34" charset="0"/>
              </a:rPr>
              <a:t>Rs</a:t>
            </a:r>
            <a:r>
              <a:rPr lang="en-US" sz="3000" dirty="0">
                <a:latin typeface="Verdana" pitchFamily="34" charset="0"/>
                <a:ea typeface="Verdana" pitchFamily="34" charset="0"/>
                <a:cs typeface="Verdana" pitchFamily="34" charset="0"/>
              </a:rPr>
              <a:t> 2.50 lakhs every year will be much useful to pay the child’s school fees. </a:t>
            </a:r>
            <a:br>
              <a:rPr lang="en-US" sz="3000" dirty="0">
                <a:latin typeface="Verdana" pitchFamily="34" charset="0"/>
                <a:ea typeface="Verdana" pitchFamily="34" charset="0"/>
                <a:cs typeface="Verdana" pitchFamily="34" charset="0"/>
              </a:rPr>
            </a:br>
            <a:br>
              <a:rPr lang="en-US" sz="3000" dirty="0">
                <a:latin typeface="Verdana" pitchFamily="34" charset="0"/>
                <a:ea typeface="Verdana" pitchFamily="34" charset="0"/>
                <a:cs typeface="Verdana" pitchFamily="34" charset="0"/>
              </a:rPr>
            </a:br>
            <a:r>
              <a:rPr lang="en-US" sz="3000" dirty="0">
                <a:latin typeface="Verdana" pitchFamily="34" charset="0"/>
                <a:ea typeface="Verdana" pitchFamily="34" charset="0"/>
                <a:cs typeface="Verdana" pitchFamily="34" charset="0"/>
              </a:rPr>
              <a:t>And Rs.48 lakhs will be ready for</a:t>
            </a:r>
            <a:br>
              <a:rPr lang="en-US" sz="3000" dirty="0">
                <a:latin typeface="Verdana" pitchFamily="34" charset="0"/>
                <a:ea typeface="Verdana" pitchFamily="34" charset="0"/>
                <a:cs typeface="Verdana" pitchFamily="34" charset="0"/>
              </a:rPr>
            </a:br>
            <a:r>
              <a:rPr lang="en-US" sz="3000" dirty="0">
                <a:latin typeface="Verdana" pitchFamily="34" charset="0"/>
                <a:ea typeface="Verdana" pitchFamily="34" charset="0"/>
                <a:cs typeface="Verdana" pitchFamily="34" charset="0"/>
              </a:rPr>
              <a:t>daughter’s marriage when the child grows and attains age 24</a:t>
            </a:r>
            <a:br>
              <a:rPr lang="en-US" sz="3000" dirty="0">
                <a:latin typeface="Verdana" pitchFamily="34" charset="0"/>
                <a:ea typeface="Verdana" pitchFamily="34" charset="0"/>
                <a:cs typeface="Verdana" pitchFamily="34" charset="0"/>
              </a:rPr>
            </a:br>
            <a:r>
              <a:rPr lang="en-US" sz="3000" dirty="0">
                <a:latin typeface="Verdana" pitchFamily="34" charset="0"/>
                <a:ea typeface="Verdana" pitchFamily="34" charset="0"/>
                <a:cs typeface="Verdana" pitchFamily="34" charset="0"/>
              </a:rPr>
              <a:t>(need based plan).</a:t>
            </a:r>
          </a:p>
        </p:txBody>
      </p:sp>
    </p:spTree>
    <p:extLst>
      <p:ext uri="{BB962C8B-B14F-4D97-AF65-F5344CB8AC3E}">
        <p14:creationId xmlns:p14="http://schemas.microsoft.com/office/powerpoint/2010/main" val="27816933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2130425"/>
            <a:ext cx="7772400" cy="1470025"/>
          </a:xfrm>
        </p:spPr>
        <p:txBody>
          <a:bodyPr>
            <a:normAutofit fontScale="90000"/>
          </a:bodyPr>
          <a:lstStyle/>
          <a:p>
            <a:r>
              <a:rPr lang="en-US" dirty="0"/>
              <a:t>Best tool for</a:t>
            </a:r>
            <a:br>
              <a:rPr lang="en-US" dirty="0"/>
            </a:br>
            <a:r>
              <a:rPr lang="en-US" dirty="0"/>
              <a:t>‘CREATE &amp; SAVE’ is</a:t>
            </a:r>
            <a:br>
              <a:rPr lang="en-US" dirty="0"/>
            </a:br>
            <a:r>
              <a:rPr lang="en-US" b="1" dirty="0">
                <a:solidFill>
                  <a:srgbClr val="6600CC"/>
                </a:solidFill>
                <a:latin typeface="Verdana" pitchFamily="34" charset="0"/>
                <a:ea typeface="Verdana" pitchFamily="34" charset="0"/>
                <a:cs typeface="Verdana" pitchFamily="34" charset="0"/>
              </a:rPr>
              <a:t>JEEVAN LAKSHYA.</a:t>
            </a:r>
            <a:endParaRPr lang="en-US" dirty="0">
              <a:solidFill>
                <a:srgbClr val="6600CC"/>
              </a:solidFill>
            </a:endParaRPr>
          </a:p>
        </p:txBody>
      </p:sp>
    </p:spTree>
    <p:extLst>
      <p:ext uri="{BB962C8B-B14F-4D97-AF65-F5344CB8AC3E}">
        <p14:creationId xmlns:p14="http://schemas.microsoft.com/office/powerpoint/2010/main" val="6758871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4638"/>
            <a:ext cx="8229600" cy="1143000"/>
          </a:xfrm>
        </p:spPr>
        <p:txBody>
          <a:bodyPr>
            <a:normAutofit fontScale="90000"/>
          </a:bodyPr>
          <a:lstStyle/>
          <a:p>
            <a:br>
              <a:rPr lang="en-US" dirty="0"/>
            </a:br>
            <a:br>
              <a:rPr lang="en-US" dirty="0"/>
            </a:br>
            <a:br>
              <a:rPr lang="en-US" dirty="0"/>
            </a:br>
            <a:br>
              <a:rPr lang="en-US" dirty="0"/>
            </a:br>
            <a:br>
              <a:rPr lang="en-US" dirty="0"/>
            </a:br>
            <a:br>
              <a:rPr lang="en-US" dirty="0"/>
            </a:br>
            <a:br>
              <a:rPr lang="en-US" dirty="0"/>
            </a:br>
            <a:r>
              <a:rPr lang="en-US" dirty="0"/>
              <a:t> </a:t>
            </a:r>
            <a:r>
              <a:rPr lang="en-US" dirty="0">
                <a:solidFill>
                  <a:srgbClr val="6600CC"/>
                </a:solidFill>
              </a:rPr>
              <a:t>Please call me or write back to me </a:t>
            </a:r>
            <a:br>
              <a:rPr lang="en-US" dirty="0">
                <a:solidFill>
                  <a:srgbClr val="6600CC"/>
                </a:solidFill>
              </a:rPr>
            </a:br>
            <a:r>
              <a:rPr lang="en-US" dirty="0">
                <a:solidFill>
                  <a:srgbClr val="6600CC"/>
                </a:solidFill>
              </a:rPr>
              <a:t>so that I can design this wonderful</a:t>
            </a:r>
            <a:br>
              <a:rPr lang="en-US" dirty="0">
                <a:solidFill>
                  <a:srgbClr val="6600CC"/>
                </a:solidFill>
              </a:rPr>
            </a:br>
            <a:r>
              <a:rPr lang="en-US" dirty="0">
                <a:solidFill>
                  <a:srgbClr val="6600CC"/>
                </a:solidFill>
              </a:rPr>
              <a:t>Plan to suit your financial need/goal.</a:t>
            </a:r>
            <a:br>
              <a:rPr lang="en-US" dirty="0">
                <a:solidFill>
                  <a:srgbClr val="6600CC"/>
                </a:solidFill>
              </a:rPr>
            </a:br>
            <a:br>
              <a:rPr lang="en-US" dirty="0"/>
            </a:br>
            <a:r>
              <a:rPr lang="en-US" sz="4000" b="1" dirty="0">
                <a:solidFill>
                  <a:srgbClr val="FF0066"/>
                </a:solidFill>
                <a:latin typeface="Verdana" pitchFamily="34" charset="0"/>
                <a:ea typeface="Verdana" pitchFamily="34" charset="0"/>
                <a:cs typeface="Verdana" pitchFamily="34" charset="0"/>
              </a:rPr>
              <a:t>T H A N K  Y O U</a:t>
            </a:r>
            <a:r>
              <a:rPr lang="en-US" sz="4000" b="1" dirty="0">
                <a:solidFill>
                  <a:srgbClr val="FF0066"/>
                </a:solidFill>
              </a:rPr>
              <a:t>.</a:t>
            </a:r>
          </a:p>
        </p:txBody>
      </p:sp>
      <p:pic>
        <p:nvPicPr>
          <p:cNvPr id="2050" name="Picture 2" descr="C:\Users\User\Desktop\Photo.jpg"/>
          <p:cNvPicPr>
            <a:picLocks noGrp="1" noChangeAspect="1" noChangeArrowheads="1"/>
          </p:cNvPicPr>
          <p:nvPr>
            <p:ph idx="4294967295"/>
          </p:nvPr>
        </p:nvPicPr>
        <p:blipFill>
          <a:blip r:embed="rId2" cstate="print">
            <a:extLst>
              <a:ext uri="{28A0092B-C50C-407E-A947-70E740481C1C}">
                <a14:useLocalDpi xmlns:a14="http://schemas.microsoft.com/office/drawing/2010/main" val="0"/>
              </a:ext>
            </a:extLst>
          </a:blip>
          <a:srcRect/>
          <a:stretch>
            <a:fillRect/>
          </a:stretch>
        </p:blipFill>
        <p:spPr bwMode="auto">
          <a:xfrm>
            <a:off x="3581400" y="5029200"/>
            <a:ext cx="1258888" cy="1619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901450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363</TotalTime>
  <Words>1152</Words>
  <Application>Microsoft Office PowerPoint</Application>
  <PresentationFormat>On-screen Show (4:3)</PresentationFormat>
  <Paragraphs>25</Paragraphs>
  <Slides>25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25</vt:i4>
      </vt:variant>
    </vt:vector>
  </HeadingPairs>
  <TitlesOfParts>
    <vt:vector size="29" baseType="lpstr">
      <vt:lpstr>Arial</vt:lpstr>
      <vt:lpstr>Calibri</vt:lpstr>
      <vt:lpstr>Verdana</vt:lpstr>
      <vt:lpstr>Office Theme</vt:lpstr>
      <vt:lpstr>   LIC          Life Insurance Corporation     of India offers a need based Child Plan named   J E E V A N   L A K S H Y A    </vt:lpstr>
      <vt:lpstr>  Jeevan Lakshya is NOT a Unit linked plan, but participating in the profits  of the Corporation (LIC).</vt:lpstr>
      <vt:lpstr>Jeevan Lakshya plan is a MUST for every family with children aged between 0 and 10.</vt:lpstr>
      <vt:lpstr> We are seeing in many families where children’s education gets disrupted because of the bread winner’s sudden demise resulting in loss of income.   The survivor (mostly the wife) will not be able to bear the education expenses of his son or daughter which forces her to send his child for any job, which is pathetic.</vt:lpstr>
      <vt:lpstr>Jeevan Lakshya policy will compensate the loss of income so that children’s education can be continued smoothly.</vt:lpstr>
      <vt:lpstr>Jeevan Lakshya provides  Annual Income Benefit that  may help to fulfull the needs  of the family – for the benefit of the Children.  Will explain about this in the coming slides.</vt:lpstr>
      <vt:lpstr>Child Plan?  Is it that we can take this plan in the name of the child?  No, Child is the Nominee. Father or mother can take this plan nominating the child.</vt:lpstr>
      <vt:lpstr>It is a Limited Premium Plan,  which means the premium paying term is 3 years lesser than the policy term.  Husband or wife can take this policy in his/her name and the Child will be the Nominee. </vt:lpstr>
      <vt:lpstr>       Plan parameters:    Minimum Age 18 years.   Maximum Age 50 years.   Minimum Sum Assured:  Rs 1 lakh.   Maximum Sum Assured:  No such limit.</vt:lpstr>
      <vt:lpstr> Minimum Policy Tem: 13 years. Maximum Policy Term: 25 years.  Min Premium paying term:  10 yrs. Max Premium paying term:  22 yrs.  Premium paying term is 3 years lesser than the policy term.  (pls refer slide No 5 for this).</vt:lpstr>
      <vt:lpstr>Maximum Maturity Age is  65 years. What is it?  A person aged 50 can take policy term of 15 years only, the maximum premium paying term is 12 years only for Age 50, Clear?</vt:lpstr>
      <vt:lpstr>   Benefits: On Policy maturity, LIC  pays     1) Sum Assured 2) Bonus and          3) Final Additional Bonus. </vt:lpstr>
      <vt:lpstr>       Risk (Death) benefits:             1) All future premiums   shall be waived.                     2) The Child shall get 10%            of the Sum Assured             EVERY YEAR from the                   date of death till maturity.       3) The Child shall get the           maturity lump sum on      the maturity date.</vt:lpstr>
      <vt:lpstr>  So, the family gets 3 types of risk compensation like this in the event of early demise of the policy holder:          1) Premium Waiver.        2) 10% of Sum Assured                 EVERY YEAR till               maturity date &amp; again          3) Lump sum on maturity.           </vt:lpstr>
      <vt:lpstr>  Illustration:  Mr. Kailash, aged 35, takes Jeevan Lakshya Policy for Rs.25 lakhs.  His daughter is now 4 years old. Wife’s age is 32.                             contd….. </vt:lpstr>
      <vt:lpstr>  He chooses the policy term as   20 years because he needs  to create marriage fund right now, so that when his daughter reaches age 24, he can use this marriage fund for his daughter’s marriage.  In this case, he needs to pay premium for 17 years only.                              Contd……</vt:lpstr>
      <vt:lpstr>     Kailash pays a premium of  Rs.1.47 lakhs per year for next 17 years. (Rs.12,291 p.m).   So Kailash’s daughter’s marriage fund starts accumulating from  now onwards.  Contd…   </vt:lpstr>
      <vt:lpstr>  When Kailash attains age 55, i.e. when his daughter attains age 24, he will get a tax free lump sum of Rs.47.75 lakhs  from LIC.  So a risk free corpus will be ready for his daughter’s marriage.  Contd…</vt:lpstr>
      <vt:lpstr>  What will happen if Kailash dies before the policy term,  for example, after 5 years from the date of the policy?    Contd…</vt:lpstr>
      <vt:lpstr>  All future premiums (Rs 1.47 lakhs) shall be WAIVED.  LIC will pay Rs 2.50 lakhs EVERY YEAR, (10% of Rs 25 lakhs) from the date of death till maturity date to the spouse for meeting the education expenses of her daughter.  Finally, her daughter will receive the maturity amount of Rs.47.75 lakhs.</vt:lpstr>
      <vt:lpstr>Suppose, the death is due to Accident, his wife will get Rs.25 lakhs immediately from LIC besides  the other benefits.</vt:lpstr>
      <vt:lpstr> So, by taking Jeevan Lakshya policy, Kailash creates Rs 48 lakhs marriage fund instantly.  If he is alive till maturity, he will receive the maturity of Rs.48 lakhs, or if he is not around, her daughter shall receive this amount from LIC.</vt:lpstr>
      <vt:lpstr>  In the above case, the family will NOT suffer much financially after the death of the policyholder because:  No future premium paying burden.  Rs 2.50 lakhs every year will be much useful to pay the child’s school fees.   And Rs.48 lakhs will be ready for daughter’s marriage when the child grows and attains age 24 (need based plan).</vt:lpstr>
      <vt:lpstr>Best tool for ‘CREATE &amp; SAVE’ is JEEVAN LAKSHYA.</vt:lpstr>
      <vt:lpstr>        Please call me or write back to me  so that I can design this wonderful Plan to suit your financial need/goal.  T H A N K  Y O 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LIC’s J E E V A N  L A K S H Y A</dc:title>
  <dc:creator>User</dc:creator>
  <cp:lastModifiedBy>srinivasarao r</cp:lastModifiedBy>
  <cp:revision>44</cp:revision>
  <dcterms:created xsi:type="dcterms:W3CDTF">2020-07-01T11:22:00Z</dcterms:created>
  <dcterms:modified xsi:type="dcterms:W3CDTF">2023-07-15T13:15:14Z</dcterms:modified>
</cp:coreProperties>
</file>